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86_5E22D1C4.xml" ContentType="application/vnd.ms-powerpoint.comments+xml"/>
  <Override PartName="/ppt/notesSlides/notesSlide6.xml" ContentType="application/vnd.openxmlformats-officedocument.presentationml.notesSlide+xml"/>
  <Override PartName="/ppt/comments/modernComment_188_545FACB9.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89_DFFBE83.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385" r:id="rId5"/>
    <p:sldId id="337" r:id="rId6"/>
    <p:sldId id="388" r:id="rId7"/>
    <p:sldId id="387" r:id="rId8"/>
    <p:sldId id="397" r:id="rId9"/>
    <p:sldId id="390" r:id="rId10"/>
    <p:sldId id="392" r:id="rId11"/>
    <p:sldId id="346" r:id="rId12"/>
    <p:sldId id="396" r:id="rId13"/>
    <p:sldId id="400" r:id="rId14"/>
    <p:sldId id="393" r:id="rId15"/>
    <p:sldId id="395" r:id="rId16"/>
    <p:sldId id="3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E10D5C-5068-4236-9C3C-1A0308A065C4}" name="Rea, Ashley" initials="RA" userId="S::reae1@erau.edu::1dbf9c4c-3a7a-41a7-9e3e-77b08e1ab52b" providerId="AD"/>
  <p188:author id="{BEAEA1CC-CE53-F2D1-0C13-FB456E016028}" name="Davis, Chanel N." initials="DC" userId="S::davic126@my.erau.edu::c7e72d22-1694-42b2-9d98-d1b97740610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00509A"/>
    <a:srgbClr val="FCC100"/>
    <a:srgbClr val="404040"/>
    <a:srgbClr val="262626"/>
    <a:srgbClr val="03539E"/>
    <a:srgbClr val="D9D9D9"/>
    <a:srgbClr val="FF0000"/>
    <a:srgbClr val="595959"/>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modernComment_186_5E22D1C4.xml><?xml version="1.0" encoding="utf-8"?>
<p188:cmLst xmlns:a="http://schemas.openxmlformats.org/drawingml/2006/main" xmlns:r="http://schemas.openxmlformats.org/officeDocument/2006/relationships" xmlns:p188="http://schemas.microsoft.com/office/powerpoint/2018/8/main">
  <p188:cm id="{8F9102E5-4B77-40E6-8DA2-BE41C4784853}" authorId="{BEAEA1CC-CE53-F2D1-0C13-FB456E016028}" created="2025-04-03T23:18:17.729">
    <ac:deMkLst xmlns:ac="http://schemas.microsoft.com/office/drawing/2013/main/command">
      <pc:docMk xmlns:pc="http://schemas.microsoft.com/office/powerpoint/2013/main/command"/>
      <pc:sldMk xmlns:pc="http://schemas.microsoft.com/office/powerpoint/2013/main/command" cId="1579340228" sldId="390"/>
      <ac:graphicFrameMk id="8" creationId="{2F37B43F-C178-0C13-84D5-EBEA7C8D9A85}"/>
    </ac:deMkLst>
    <p188:replyLst>
      <p188:reply id="{258FE0D7-644B-4A03-A041-EC2BECF93FE7}" authorId="{A3E10D5C-5068-4236-9C3C-1A0308A065C4}" created="2025-04-03T23:18:40.582">
        <p188:txBody>
          <a:bodyPr/>
          <a:lstStyle/>
          <a:p>
            <a:r>
              <a:rPr lang="en-US"/>
              <a:t>I think we're in good shape! Once Taylor finishes her slide, we should be good to submit.</a:t>
            </a:r>
          </a:p>
        </p188:txBody>
      </p188:reply>
      <p188:reply id="{159DAFD9-7E99-4D92-A165-B719E32A539C}" authorId="{BEAEA1CC-CE53-F2D1-0C13-FB456E016028}" created="2025-04-03T23:19:21.874">
        <p188:txBody>
          <a:bodyPr/>
          <a:lstStyle/>
          <a:p>
            <a:r>
              <a:rPr lang="en-US"/>
              <a:t>perfect!!</a:t>
            </a:r>
          </a:p>
        </p188:txBody>
      </p188:reply>
    </p188:replyLst>
    <p188:txBody>
      <a:bodyPr/>
      <a:lstStyle/>
      <a:p>
        <a:r>
          <a:rPr lang="en-US"/>
          <a:t>is there anything else i can do?</a:t>
        </a:r>
      </a:p>
    </p188:txBody>
  </p188:cm>
</p188:cmLst>
</file>

<file path=ppt/comments/modernComment_188_545FACB9.xml><?xml version="1.0" encoding="utf-8"?>
<p188:cmLst xmlns:a="http://schemas.openxmlformats.org/drawingml/2006/main" xmlns:r="http://schemas.openxmlformats.org/officeDocument/2006/relationships" xmlns:p188="http://schemas.microsoft.com/office/powerpoint/2018/8/main">
  <p188:cm id="{D1F8D193-01CB-4869-AC6F-880EEFDC3932}" authorId="{A3E10D5C-5068-4236-9C3C-1A0308A065C4}" status="resolved" created="2025-04-03T23:03:54.529" complete="100000">
    <ac:txMkLst xmlns:ac="http://schemas.microsoft.com/office/drawing/2013/main/command">
      <pc:docMk xmlns:pc="http://schemas.microsoft.com/office/powerpoint/2013/main/command"/>
      <pc:sldMk xmlns:pc="http://schemas.microsoft.com/office/powerpoint/2013/main/command" cId="1415556281" sldId="392"/>
      <ac:spMk id="6" creationId="{DD29D84F-9F2D-038B-E3F1-0E1616A7E54C}"/>
      <ac:txMk cp="19" len="1">
        <ac:context len="21" hash="2145819275"/>
      </ac:txMk>
    </ac:txMkLst>
    <p188:pos x="3617719" y="249252"/>
    <p188:replyLst>
      <p188:reply id="{E25D3DC6-86A8-41FF-9EB6-E5C2C4135FF7}" authorId="{A3E10D5C-5068-4236-9C3C-1A0308A065C4}" created="2025-04-03T23:04:04.669">
        <p188:txBody>
          <a:bodyPr/>
          <a:lstStyle/>
          <a:p>
            <a:r>
              <a:rPr lang="en-US"/>
              <a:t>We could use an image from the meetup?</a:t>
            </a:r>
          </a:p>
        </p188:txBody>
        <p188:extLst>
          <p:ext xmlns:p="http://schemas.openxmlformats.org/presentationml/2006/main" uri="{57CB4572-C831-44C2-8A1C-0ADB6CCDFE69}">
            <p223:reactions xmlns:p223="http://schemas.microsoft.com/office/powerpoint/2022/03/main">
              <p223:rxn type="👍">
                <p223:instance time="2025-04-03T23:05:31.018" authorId="{BEAEA1CC-CE53-F2D1-0C13-FB456E016028}"/>
              </p223:rxn>
            </p223:reactions>
          </p:ext>
        </p188:extLst>
      </p188:reply>
      <p188:reply id="{27FF6266-F0C0-4470-A144-986BCC3A7489}" authorId="{BEAEA1CC-CE53-F2D1-0C13-FB456E016028}" created="2025-04-03T23:05:09.173">
        <p188:txBody>
          <a:bodyPr/>
          <a:lstStyle/>
          <a:p>
            <a:r>
              <a:rPr lang="en-US"/>
              <a:t>what image do we have from the meet up?</a:t>
            </a:r>
          </a:p>
        </p188:txBody>
      </p188:reply>
      <p188:reply id="{0F161374-4F36-4B30-A289-DD288D887532}" authorId="{BEAEA1CC-CE53-F2D1-0C13-FB456E016028}" created="2025-04-03T23:05:27.924">
        <p188:txBody>
          <a:bodyPr/>
          <a:lstStyle/>
          <a:p>
            <a:r>
              <a:rPr lang="en-US"/>
              <a:t>I do have an idea.</a:t>
            </a:r>
          </a:p>
        </p188:txBody>
      </p188:reply>
      <p188:reply id="{B0B98513-C30E-4A7F-A5C0-ABE88B2BEFD9}" authorId="{A3E10D5C-5068-4236-9C3C-1A0308A065C4}" created="2025-04-03T23:10:41.141">
        <p188:txBody>
          <a:bodyPr/>
          <a:lstStyle/>
          <a:p>
            <a:r>
              <a:rPr lang="en-US"/>
              <a:t>How does this look?</a:t>
            </a:r>
          </a:p>
        </p188:txBody>
      </p188:reply>
      <p188:reply id="{52FCCFBD-6BD6-42C6-95A0-95F758EE4381}" authorId="{BEAEA1CC-CE53-F2D1-0C13-FB456E016028}" created="2025-04-03T23:13:59.757">
        <p188:txBody>
          <a:bodyPr/>
          <a:lstStyle/>
          <a:p>
            <a:r>
              <a:rPr lang="en-US"/>
              <a:t>i like it!! I think it's good and shows an inclusive environment and it goes along with our preliminary findings</a:t>
            </a:r>
          </a:p>
        </p188:txBody>
      </p188:reply>
      <p188:reply id="{CBEFCDA6-A649-43E0-914A-03130A105FCB}" authorId="{A3E10D5C-5068-4236-9C3C-1A0308A065C4}" created="2025-04-03T23:15:27.424">
        <p188:txBody>
          <a:bodyPr/>
          <a:lstStyle/>
          <a:p>
            <a:r>
              <a:rPr lang="en-US"/>
              <a:t>Great! </a:t>
            </a:r>
          </a:p>
        </p188:txBody>
      </p188:reply>
    </p188:replyLst>
    <p188:txBody>
      <a:bodyPr/>
      <a:lstStyle/>
      <a:p>
        <a:r>
          <a:rPr lang="en-US"/>
          <a:t>Any ideas on how we can make this more visual?</a:t>
        </a:r>
      </a:p>
    </p188:txBody>
  </p188:cm>
</p188:cmLst>
</file>

<file path=ppt/comments/modernComment_189_DFFBE83.xml><?xml version="1.0" encoding="utf-8"?>
<p188:cmLst xmlns:a="http://schemas.openxmlformats.org/drawingml/2006/main" xmlns:r="http://schemas.openxmlformats.org/officeDocument/2006/relationships" xmlns:p188="http://schemas.microsoft.com/office/powerpoint/2018/8/main">
  <p188:cm id="{C25A597F-2471-4EE1-BBEB-28B8B5AEB26F}" authorId="{BEAEA1CC-CE53-F2D1-0C13-FB456E016028}" created="2025-04-03T23:02:00.019">
    <pc:sldMkLst xmlns:pc="http://schemas.microsoft.com/office/powerpoint/2013/main/command">
      <pc:docMk/>
      <pc:sldMk cId="234864259" sldId="393"/>
    </pc:sldMkLst>
    <p188:replyLst>
      <p188:reply id="{6435A844-186E-471B-8F02-42CEA19B4339}" authorId="{A3E10D5C-5068-4236-9C3C-1A0308A065C4}" created="2025-04-03T23:03:16.138">
        <p188:txBody>
          <a:bodyPr/>
          <a:lstStyle/>
          <a:p>
            <a:r>
              <a:rPr lang="en-US"/>
              <a:t>Yep!</a:t>
            </a:r>
          </a:p>
        </p188:txBody>
      </p188:reply>
      <p188:reply id="{63965AB0-E4DC-4BA6-A05D-07C28C0FE966}" authorId="{BEAEA1CC-CE53-F2D1-0C13-FB456E016028}" created="2025-04-03T23:12:28.532">
        <p188:txBody>
          <a:bodyPr/>
          <a:lstStyle/>
          <a:p>
            <a:r>
              <a:rPr lang="en-US"/>
              <a:t>shorter than this [@Rea, Ashley] </a:t>
            </a:r>
          </a:p>
        </p188:txBody>
      </p188:reply>
      <p188:reply id="{70E9DDBE-4F47-4F68-AE62-9339FE48421F}" authorId="{A3E10D5C-5068-4236-9C3C-1A0308A065C4}" created="2025-04-03T23:14:41.814">
        <p188:txBody>
          <a:bodyPr/>
          <a:lstStyle/>
          <a:p>
            <a:r>
              <a:rPr lang="en-US"/>
              <a:t>Looks good!</a:t>
            </a:r>
          </a:p>
        </p188:txBody>
        <p188:extLst>
          <p:ext xmlns:p="http://schemas.openxmlformats.org/presentationml/2006/main" uri="{57CB4572-C831-44C2-8A1C-0ADB6CCDFE69}">
            <p223:reactions xmlns:p223="http://schemas.microsoft.com/office/powerpoint/2022/03/main">
              <p223:rxn type="👍">
                <p223:instance time="2025-04-03T23:14:57.511" authorId="{BEAEA1CC-CE53-F2D1-0C13-FB456E016028}"/>
              </p223:rxn>
            </p223:reactions>
          </p:ext>
        </p188:extLst>
      </p188:reply>
    </p188:replyLst>
    <p188:txBody>
      <a:bodyPr/>
      <a:lstStyle/>
      <a:p>
        <a:r>
          <a:rPr lang="en-US"/>
          <a:t>dr.b: "can you bullet statements a bit more"
what does that mean? Make our bullet points shorter?</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7C460-830C-4CA0-8F5C-3C76D0D3F9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3052037-A80F-48BE-AA4A-61590B8D065A}">
      <dgm:prSet phldrT="[Text]"/>
      <dgm:spPr/>
      <dgm:t>
        <a:bodyPr/>
        <a:lstStyle/>
        <a:p>
          <a:pPr rtl="0"/>
          <a:r>
            <a:rPr lang="en-US">
              <a:latin typeface="Calibri"/>
              <a:ea typeface="Calibri"/>
              <a:cs typeface="Calibri"/>
            </a:rPr>
            <a:t>Equity-focused coding spaces are on the rise </a:t>
          </a:r>
          <a:endParaRPr lang="en-US"/>
        </a:p>
      </dgm:t>
    </dgm:pt>
    <dgm:pt modelId="{A822A848-23BE-49DC-84D7-2E1E1E8FD26D}" type="parTrans" cxnId="{85CF302C-16FF-4934-BD35-428B04993F2B}">
      <dgm:prSet/>
      <dgm:spPr/>
      <dgm:t>
        <a:bodyPr/>
        <a:lstStyle/>
        <a:p>
          <a:endParaRPr lang="en-US"/>
        </a:p>
      </dgm:t>
    </dgm:pt>
    <dgm:pt modelId="{F491B948-CB25-4405-B7BC-96E9BF51831C}" type="sibTrans" cxnId="{85CF302C-16FF-4934-BD35-428B04993F2B}">
      <dgm:prSet/>
      <dgm:spPr/>
      <dgm:t>
        <a:bodyPr/>
        <a:lstStyle/>
        <a:p>
          <a:endParaRPr lang="en-US"/>
        </a:p>
      </dgm:t>
    </dgm:pt>
    <dgm:pt modelId="{8C7EC097-7EC7-4DF5-BC5C-04AE2EDC07F6}">
      <dgm:prSet phldr="0"/>
      <dgm:spPr/>
      <dgm:t>
        <a:bodyPr/>
        <a:lstStyle/>
        <a:p>
          <a:pPr rtl="0"/>
          <a:r>
            <a:rPr lang="en-US">
              <a:latin typeface="Calibri"/>
              <a:ea typeface="Calibri"/>
              <a:cs typeface="Calibri"/>
            </a:rPr>
            <a:t>Engineering remains one of the least diverse STEM fields</a:t>
          </a:r>
        </a:p>
      </dgm:t>
    </dgm:pt>
    <dgm:pt modelId="{45433ACA-F12A-4F82-A137-DE98C97AEA85}" type="parTrans" cxnId="{E5EF5C18-27A5-471E-9E72-DC1588DC02B1}">
      <dgm:prSet/>
      <dgm:spPr/>
    </dgm:pt>
    <dgm:pt modelId="{EDBCD29E-68B5-4126-B450-5D3D69303EEC}" type="sibTrans" cxnId="{E5EF5C18-27A5-471E-9E72-DC1588DC02B1}">
      <dgm:prSet/>
      <dgm:spPr/>
    </dgm:pt>
    <dgm:pt modelId="{F7540602-9D13-48BB-976E-E4BE61A04015}">
      <dgm:prSet phldr="0"/>
      <dgm:spPr/>
      <dgm:t>
        <a:bodyPr/>
        <a:lstStyle/>
        <a:p>
          <a:r>
            <a:rPr lang="en-US">
              <a:latin typeface="Calibri"/>
              <a:ea typeface="Calibri"/>
              <a:cs typeface="Calibri"/>
            </a:rPr>
            <a:t>Women make up 56% of undergraduates but only 15.9% of the engineering workforce.  </a:t>
          </a:r>
          <a:endParaRPr lang="en-US"/>
        </a:p>
      </dgm:t>
    </dgm:pt>
    <dgm:pt modelId="{CE5C7619-C163-43A8-AD82-15B1E666A950}" type="parTrans" cxnId="{482A054C-CE19-439F-9585-17C78EB8A8EC}">
      <dgm:prSet/>
      <dgm:spPr/>
    </dgm:pt>
    <dgm:pt modelId="{BB6C5948-2072-4C6C-AE25-6D99C06C1712}" type="sibTrans" cxnId="{482A054C-CE19-439F-9585-17C78EB8A8EC}">
      <dgm:prSet/>
      <dgm:spPr/>
    </dgm:pt>
    <dgm:pt modelId="{ECD1320E-87F7-42EB-AC75-970B38CC6845}">
      <dgm:prSet phldr="0"/>
      <dgm:spPr/>
      <dgm:t>
        <a:bodyPr/>
        <a:lstStyle/>
        <a:p>
          <a:pPr algn="l" rtl="0"/>
          <a:r>
            <a:rPr lang="en-US">
              <a:latin typeface="Calibri"/>
              <a:ea typeface="Calibri"/>
              <a:cs typeface="Calibri"/>
            </a:rPr>
            <a:t>Bootcamps, workshops, and community programs aim to increase access and representation. </a:t>
          </a:r>
        </a:p>
      </dgm:t>
    </dgm:pt>
    <dgm:pt modelId="{086192F6-9F7C-4BF4-80CA-604EBE985236}" type="parTrans" cxnId="{7D3988F5-147E-4298-AFC7-95E680985D25}">
      <dgm:prSet/>
      <dgm:spPr/>
    </dgm:pt>
    <dgm:pt modelId="{4CD362C0-D032-45BC-9D1D-3062BF01A987}" type="sibTrans" cxnId="{7D3988F5-147E-4298-AFC7-95E680985D25}">
      <dgm:prSet/>
      <dgm:spPr/>
    </dgm:pt>
    <dgm:pt modelId="{CA6373FA-0DC5-413B-89AA-04787A74A951}">
      <dgm:prSet phldr="0"/>
      <dgm:spPr/>
      <dgm:t>
        <a:bodyPr/>
        <a:lstStyle/>
        <a:p>
          <a:pPr algn="l" rtl="0"/>
          <a:r>
            <a:rPr lang="en-US">
              <a:latin typeface="Calibri"/>
              <a:ea typeface="Calibri"/>
              <a:cs typeface="Calibri"/>
            </a:rPr>
            <a:t>Our study highlights inclusive teaching strategies </a:t>
          </a:r>
        </a:p>
      </dgm:t>
    </dgm:pt>
    <dgm:pt modelId="{B3F48EA5-8561-4D53-A23C-358775923D81}" type="parTrans" cxnId="{05F6A543-733D-423F-9900-E8C57D5990CF}">
      <dgm:prSet/>
      <dgm:spPr/>
    </dgm:pt>
    <dgm:pt modelId="{05E3EAC5-3E3C-4030-9144-50253FC3F036}" type="sibTrans" cxnId="{05F6A543-733D-423F-9900-E8C57D5990CF}">
      <dgm:prSet/>
      <dgm:spPr/>
    </dgm:pt>
    <dgm:pt modelId="{3C506DAA-4EB2-4B11-83A0-D33B827E6C15}">
      <dgm:prSet phldr="0"/>
      <dgm:spPr/>
      <dgm:t>
        <a:bodyPr/>
        <a:lstStyle/>
        <a:p>
          <a:pPr algn="l" rtl="0"/>
          <a:r>
            <a:rPr lang="en-US">
              <a:latin typeface="Calibri"/>
              <a:ea typeface="Calibri"/>
              <a:cs typeface="Calibri"/>
            </a:rPr>
            <a:t>We analyze how these programs build equity and offer tools for reimagining software engineering education. </a:t>
          </a:r>
        </a:p>
      </dgm:t>
    </dgm:pt>
    <dgm:pt modelId="{4A20544C-1EBD-4884-BCCB-3E3758AEDA17}" type="parTrans" cxnId="{96C6EFFA-8462-472E-B1E3-5EAA3CBB7BB4}">
      <dgm:prSet/>
      <dgm:spPr/>
    </dgm:pt>
    <dgm:pt modelId="{C8384BC6-BDDE-46AA-9769-A753CB088D75}" type="sibTrans" cxnId="{96C6EFFA-8462-472E-B1E3-5EAA3CBB7BB4}">
      <dgm:prSet/>
      <dgm:spPr/>
    </dgm:pt>
    <dgm:pt modelId="{1A3F8AC1-10AA-4727-8DD7-56B7E04178F8}" type="pres">
      <dgm:prSet presAssocID="{93B7C460-830C-4CA0-8F5C-3C76D0D3F998}" presName="linear" presStyleCnt="0">
        <dgm:presLayoutVars>
          <dgm:animLvl val="lvl"/>
          <dgm:resizeHandles val="exact"/>
        </dgm:presLayoutVars>
      </dgm:prSet>
      <dgm:spPr/>
    </dgm:pt>
    <dgm:pt modelId="{161D6894-69C6-4120-BA3B-AFD3A98430E1}" type="pres">
      <dgm:prSet presAssocID="{8C7EC097-7EC7-4DF5-BC5C-04AE2EDC07F6}" presName="parentText" presStyleLbl="node1" presStyleIdx="0" presStyleCnt="3">
        <dgm:presLayoutVars>
          <dgm:chMax val="0"/>
          <dgm:bulletEnabled val="1"/>
        </dgm:presLayoutVars>
      </dgm:prSet>
      <dgm:spPr>
        <a:solidFill>
          <a:srgbClr val="00509A"/>
        </a:solidFill>
      </dgm:spPr>
    </dgm:pt>
    <dgm:pt modelId="{5DE184B3-51C5-4020-B608-36EFAA920027}" type="pres">
      <dgm:prSet presAssocID="{8C7EC097-7EC7-4DF5-BC5C-04AE2EDC07F6}" presName="childText" presStyleLbl="revTx" presStyleIdx="0" presStyleCnt="3">
        <dgm:presLayoutVars>
          <dgm:bulletEnabled val="1"/>
        </dgm:presLayoutVars>
      </dgm:prSet>
      <dgm:spPr/>
    </dgm:pt>
    <dgm:pt modelId="{088959E5-4CFE-4D50-AD57-256EAA6D96C4}" type="pres">
      <dgm:prSet presAssocID="{83052037-A80F-48BE-AA4A-61590B8D065A}" presName="parentText" presStyleLbl="node1" presStyleIdx="1" presStyleCnt="3">
        <dgm:presLayoutVars>
          <dgm:chMax val="0"/>
          <dgm:bulletEnabled val="1"/>
        </dgm:presLayoutVars>
      </dgm:prSet>
      <dgm:spPr>
        <a:solidFill>
          <a:srgbClr val="00509A"/>
        </a:solidFill>
      </dgm:spPr>
    </dgm:pt>
    <dgm:pt modelId="{9E6A13C5-A663-4ED9-B5B5-D2BA4CEF8502}" type="pres">
      <dgm:prSet presAssocID="{83052037-A80F-48BE-AA4A-61590B8D065A}" presName="childText" presStyleLbl="revTx" presStyleIdx="1" presStyleCnt="3">
        <dgm:presLayoutVars>
          <dgm:bulletEnabled val="1"/>
        </dgm:presLayoutVars>
      </dgm:prSet>
      <dgm:spPr/>
    </dgm:pt>
    <dgm:pt modelId="{C2BC0245-F643-4647-9AF9-47CBEE789462}" type="pres">
      <dgm:prSet presAssocID="{CA6373FA-0DC5-413B-89AA-04787A74A951}" presName="parentText" presStyleLbl="node1" presStyleIdx="2" presStyleCnt="3">
        <dgm:presLayoutVars>
          <dgm:chMax val="0"/>
          <dgm:bulletEnabled val="1"/>
        </dgm:presLayoutVars>
      </dgm:prSet>
      <dgm:spPr>
        <a:solidFill>
          <a:srgbClr val="00509A"/>
        </a:solidFill>
      </dgm:spPr>
    </dgm:pt>
    <dgm:pt modelId="{A7646252-B19B-459D-A390-9E4BA43E10EE}" type="pres">
      <dgm:prSet presAssocID="{CA6373FA-0DC5-413B-89AA-04787A74A951}" presName="childText" presStyleLbl="revTx" presStyleIdx="2" presStyleCnt="3">
        <dgm:presLayoutVars>
          <dgm:bulletEnabled val="1"/>
        </dgm:presLayoutVars>
      </dgm:prSet>
      <dgm:spPr/>
    </dgm:pt>
  </dgm:ptLst>
  <dgm:cxnLst>
    <dgm:cxn modelId="{E5EF5C18-27A5-471E-9E72-DC1588DC02B1}" srcId="{93B7C460-830C-4CA0-8F5C-3C76D0D3F998}" destId="{8C7EC097-7EC7-4DF5-BC5C-04AE2EDC07F6}" srcOrd="0" destOrd="0" parTransId="{45433ACA-F12A-4F82-A137-DE98C97AEA85}" sibTransId="{EDBCD29E-68B5-4126-B450-5D3D69303EEC}"/>
    <dgm:cxn modelId="{85CF302C-16FF-4934-BD35-428B04993F2B}" srcId="{93B7C460-830C-4CA0-8F5C-3C76D0D3F998}" destId="{83052037-A80F-48BE-AA4A-61590B8D065A}" srcOrd="1" destOrd="0" parTransId="{A822A848-23BE-49DC-84D7-2E1E1E8FD26D}" sibTransId="{F491B948-CB25-4405-B7BC-96E9BF51831C}"/>
    <dgm:cxn modelId="{05F6A543-733D-423F-9900-E8C57D5990CF}" srcId="{93B7C460-830C-4CA0-8F5C-3C76D0D3F998}" destId="{CA6373FA-0DC5-413B-89AA-04787A74A951}" srcOrd="2" destOrd="0" parTransId="{B3F48EA5-8561-4D53-A23C-358775923D81}" sibTransId="{05E3EAC5-3E3C-4030-9144-50253FC3F036}"/>
    <dgm:cxn modelId="{482A054C-CE19-439F-9585-17C78EB8A8EC}" srcId="{8C7EC097-7EC7-4DF5-BC5C-04AE2EDC07F6}" destId="{F7540602-9D13-48BB-976E-E4BE61A04015}" srcOrd="0" destOrd="0" parTransId="{CE5C7619-C163-43A8-AD82-15B1E666A950}" sibTransId="{BB6C5948-2072-4C6C-AE25-6D99C06C1712}"/>
    <dgm:cxn modelId="{21523760-0BFB-4D29-965A-DCFE605C4ACA}" type="presOf" srcId="{3C506DAA-4EB2-4B11-83A0-D33B827E6C15}" destId="{A7646252-B19B-459D-A390-9E4BA43E10EE}" srcOrd="0" destOrd="0" presId="urn:microsoft.com/office/officeart/2005/8/layout/vList2"/>
    <dgm:cxn modelId="{C5CCAF74-E3DA-4B6F-882F-FE815721C705}" type="presOf" srcId="{CA6373FA-0DC5-413B-89AA-04787A74A951}" destId="{C2BC0245-F643-4647-9AF9-47CBEE789462}" srcOrd="0" destOrd="0" presId="urn:microsoft.com/office/officeart/2005/8/layout/vList2"/>
    <dgm:cxn modelId="{98ACE678-140F-435C-B47E-349EA9F59322}" type="presOf" srcId="{83052037-A80F-48BE-AA4A-61590B8D065A}" destId="{088959E5-4CFE-4D50-AD57-256EAA6D96C4}" srcOrd="0" destOrd="0" presId="urn:microsoft.com/office/officeart/2005/8/layout/vList2"/>
    <dgm:cxn modelId="{E6742380-300E-401B-AA27-51A0E4FA1BB0}" type="presOf" srcId="{8C7EC097-7EC7-4DF5-BC5C-04AE2EDC07F6}" destId="{161D6894-69C6-4120-BA3B-AFD3A98430E1}" srcOrd="0" destOrd="0" presId="urn:microsoft.com/office/officeart/2005/8/layout/vList2"/>
    <dgm:cxn modelId="{BC8E00A5-E32B-4C7B-927E-BA9C911C154F}" type="presOf" srcId="{93B7C460-830C-4CA0-8F5C-3C76D0D3F998}" destId="{1A3F8AC1-10AA-4727-8DD7-56B7E04178F8}" srcOrd="0" destOrd="0" presId="urn:microsoft.com/office/officeart/2005/8/layout/vList2"/>
    <dgm:cxn modelId="{A33D80A5-80EC-47CE-9376-3E8CF03F9E46}" type="presOf" srcId="{ECD1320E-87F7-42EB-AC75-970B38CC6845}" destId="{9E6A13C5-A663-4ED9-B5B5-D2BA4CEF8502}" srcOrd="0" destOrd="0" presId="urn:microsoft.com/office/officeart/2005/8/layout/vList2"/>
    <dgm:cxn modelId="{F1D9BAE9-9552-4F9E-A10D-2BEB7E9D5F8F}" type="presOf" srcId="{F7540602-9D13-48BB-976E-E4BE61A04015}" destId="{5DE184B3-51C5-4020-B608-36EFAA920027}" srcOrd="0" destOrd="0" presId="urn:microsoft.com/office/officeart/2005/8/layout/vList2"/>
    <dgm:cxn modelId="{7D3988F5-147E-4298-AFC7-95E680985D25}" srcId="{83052037-A80F-48BE-AA4A-61590B8D065A}" destId="{ECD1320E-87F7-42EB-AC75-970B38CC6845}" srcOrd="0" destOrd="0" parTransId="{086192F6-9F7C-4BF4-80CA-604EBE985236}" sibTransId="{4CD362C0-D032-45BC-9D1D-3062BF01A987}"/>
    <dgm:cxn modelId="{96C6EFFA-8462-472E-B1E3-5EAA3CBB7BB4}" srcId="{CA6373FA-0DC5-413B-89AA-04787A74A951}" destId="{3C506DAA-4EB2-4B11-83A0-D33B827E6C15}" srcOrd="0" destOrd="0" parTransId="{4A20544C-1EBD-4884-BCCB-3E3758AEDA17}" sibTransId="{C8384BC6-BDDE-46AA-9769-A753CB088D75}"/>
    <dgm:cxn modelId="{DE454E59-4A55-4A62-8519-7A4670518E53}" type="presParOf" srcId="{1A3F8AC1-10AA-4727-8DD7-56B7E04178F8}" destId="{161D6894-69C6-4120-BA3B-AFD3A98430E1}" srcOrd="0" destOrd="0" presId="urn:microsoft.com/office/officeart/2005/8/layout/vList2"/>
    <dgm:cxn modelId="{9833EC8A-0781-435E-B077-EDF3297ABD61}" type="presParOf" srcId="{1A3F8AC1-10AA-4727-8DD7-56B7E04178F8}" destId="{5DE184B3-51C5-4020-B608-36EFAA920027}" srcOrd="1" destOrd="0" presId="urn:microsoft.com/office/officeart/2005/8/layout/vList2"/>
    <dgm:cxn modelId="{E563880A-7694-4CF3-91C7-5930685A3A30}" type="presParOf" srcId="{1A3F8AC1-10AA-4727-8DD7-56B7E04178F8}" destId="{088959E5-4CFE-4D50-AD57-256EAA6D96C4}" srcOrd="2" destOrd="0" presId="urn:microsoft.com/office/officeart/2005/8/layout/vList2"/>
    <dgm:cxn modelId="{160EB53D-7990-4F14-8F34-B2D2D84657B8}" type="presParOf" srcId="{1A3F8AC1-10AA-4727-8DD7-56B7E04178F8}" destId="{9E6A13C5-A663-4ED9-B5B5-D2BA4CEF8502}" srcOrd="3" destOrd="0" presId="urn:microsoft.com/office/officeart/2005/8/layout/vList2"/>
    <dgm:cxn modelId="{F8BDCB43-CBCD-4A97-A0AC-0EEF74E5A22E}" type="presParOf" srcId="{1A3F8AC1-10AA-4727-8DD7-56B7E04178F8}" destId="{C2BC0245-F643-4647-9AF9-47CBEE789462}" srcOrd="4" destOrd="0" presId="urn:microsoft.com/office/officeart/2005/8/layout/vList2"/>
    <dgm:cxn modelId="{077CF622-D1BB-4931-8A5E-31DAC25227BD}" type="presParOf" srcId="{1A3F8AC1-10AA-4727-8DD7-56B7E04178F8}" destId="{A7646252-B19B-459D-A390-9E4BA43E10E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56D9AB-243F-4A98-A052-2F99ACB1826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B5D75C46-7089-4C14-B913-10703045CFB2}">
      <dgm:prSet phldrT="[Text]" phldr="0" custT="1"/>
      <dgm:spPr>
        <a:solidFill>
          <a:srgbClr val="02539C"/>
        </a:solidFill>
      </dgm:spPr>
      <dgm:t>
        <a:bodyPr/>
        <a:lstStyle/>
        <a:p>
          <a:pPr rtl="0"/>
          <a:r>
            <a:rPr lang="en-US" sz="2800">
              <a:latin typeface="Tahoma"/>
              <a:ea typeface="Tahoma"/>
              <a:cs typeface="Tahoma"/>
            </a:rPr>
            <a:t>AY 2021-2022</a:t>
          </a:r>
        </a:p>
      </dgm:t>
    </dgm:pt>
    <dgm:pt modelId="{0F2A3D3B-CAFC-4449-BB42-3212ABB5315F}" type="parTrans" cxnId="{500B7685-A27D-4301-9AB5-92BCADF46978}">
      <dgm:prSet/>
      <dgm:spPr/>
      <dgm:t>
        <a:bodyPr/>
        <a:lstStyle/>
        <a:p>
          <a:endParaRPr lang="en-US"/>
        </a:p>
      </dgm:t>
    </dgm:pt>
    <dgm:pt modelId="{F8A1C2EA-CBBE-4F6C-B9F6-103582A4E042}" type="sibTrans" cxnId="{500B7685-A27D-4301-9AB5-92BCADF46978}">
      <dgm:prSet/>
      <dgm:spPr/>
      <dgm:t>
        <a:bodyPr/>
        <a:lstStyle/>
        <a:p>
          <a:endParaRPr lang="en-US"/>
        </a:p>
      </dgm:t>
    </dgm:pt>
    <dgm:pt modelId="{F09E0430-5DEE-4BBF-94B4-372E15983D0A}">
      <dgm:prSet phldrT="[Text]" custT="1"/>
      <dgm:spPr>
        <a:solidFill>
          <a:srgbClr val="02539C"/>
        </a:solidFill>
      </dgm:spPr>
      <dgm:t>
        <a:bodyPr/>
        <a:lstStyle/>
        <a:p>
          <a:pPr rtl="0"/>
          <a:r>
            <a:rPr lang="en-US" sz="2800">
              <a:latin typeface="Tahoma"/>
              <a:ea typeface="Tahoma"/>
              <a:cs typeface="Tahoma"/>
            </a:rPr>
            <a:t>AY 2022-2023</a:t>
          </a:r>
        </a:p>
      </dgm:t>
    </dgm:pt>
    <dgm:pt modelId="{7FAD34D3-DE76-41ED-8D57-36CEF35CEC4D}" type="parTrans" cxnId="{DA046AC9-2DEF-427E-8C02-F253D4E0E13B}">
      <dgm:prSet/>
      <dgm:spPr/>
      <dgm:t>
        <a:bodyPr/>
        <a:lstStyle/>
        <a:p>
          <a:endParaRPr lang="en-US"/>
        </a:p>
      </dgm:t>
    </dgm:pt>
    <dgm:pt modelId="{33D36A7B-F890-4F61-ABF3-476992D2880B}" type="sibTrans" cxnId="{DA046AC9-2DEF-427E-8C02-F253D4E0E13B}">
      <dgm:prSet/>
      <dgm:spPr/>
      <dgm:t>
        <a:bodyPr/>
        <a:lstStyle/>
        <a:p>
          <a:endParaRPr lang="en-US"/>
        </a:p>
      </dgm:t>
    </dgm:pt>
    <dgm:pt modelId="{3CE3B80D-A5E0-4B60-BFAE-761540361058}">
      <dgm:prSet phldrT="[Text]" phldr="0" custT="1"/>
      <dgm:spPr>
        <a:solidFill>
          <a:srgbClr val="FFD325"/>
        </a:solidFill>
      </dgm:spPr>
      <dgm:t>
        <a:bodyPr/>
        <a:lstStyle/>
        <a:p>
          <a:pPr rtl="0"/>
          <a:r>
            <a:rPr lang="en-US" sz="2800">
              <a:solidFill>
                <a:schemeClr val="tx1"/>
              </a:solidFill>
              <a:latin typeface="Tahoma"/>
              <a:ea typeface="Tahoma"/>
              <a:cs typeface="Tahoma"/>
            </a:rPr>
            <a:t>AY 2024-2025</a:t>
          </a:r>
        </a:p>
      </dgm:t>
    </dgm:pt>
    <dgm:pt modelId="{7138D305-9BE1-46C1-94B3-FC8D0AC7D367}" type="parTrans" cxnId="{096BB057-853E-4E0E-8ED9-B8BF458E6081}">
      <dgm:prSet/>
      <dgm:spPr/>
      <dgm:t>
        <a:bodyPr/>
        <a:lstStyle/>
        <a:p>
          <a:endParaRPr lang="en-US"/>
        </a:p>
      </dgm:t>
    </dgm:pt>
    <dgm:pt modelId="{58BABABE-3915-41E7-ABA4-E57C119FBAC9}" type="sibTrans" cxnId="{096BB057-853E-4E0E-8ED9-B8BF458E6081}">
      <dgm:prSet/>
      <dgm:spPr/>
      <dgm:t>
        <a:bodyPr/>
        <a:lstStyle/>
        <a:p>
          <a:endParaRPr lang="en-US"/>
        </a:p>
      </dgm:t>
    </dgm:pt>
    <dgm:pt modelId="{D9D5AFDF-F5CB-4978-8D70-612CB1FBD34F}">
      <dgm:prSet phldrT="[Text]" phldr="0" custT="1"/>
      <dgm:spPr>
        <a:noFill/>
      </dgm:spPr>
      <dgm:t>
        <a:bodyPr/>
        <a:lstStyle/>
        <a:p>
          <a:pPr algn="l" rtl="0"/>
          <a:r>
            <a:rPr lang="en-US" sz="2200">
              <a:latin typeface="Tahoma"/>
              <a:ea typeface="Tahoma"/>
              <a:cs typeface="Tahoma"/>
            </a:rPr>
            <a:t>Qualitative Study Mapping Major Sites of Coding Education</a:t>
          </a:r>
        </a:p>
      </dgm:t>
    </dgm:pt>
    <dgm:pt modelId="{C79A37EC-E0DB-4EA1-9A99-0D7498BE4205}" type="parTrans" cxnId="{635037C5-744A-48B7-B5BC-410C52715A9E}">
      <dgm:prSet/>
      <dgm:spPr/>
      <dgm:t>
        <a:bodyPr/>
        <a:lstStyle/>
        <a:p>
          <a:endParaRPr lang="en-US"/>
        </a:p>
      </dgm:t>
    </dgm:pt>
    <dgm:pt modelId="{BBF42061-8646-4721-95FF-1B382CD8DF11}" type="sibTrans" cxnId="{635037C5-744A-48B7-B5BC-410C52715A9E}">
      <dgm:prSet/>
      <dgm:spPr/>
      <dgm:t>
        <a:bodyPr/>
        <a:lstStyle/>
        <a:p>
          <a:endParaRPr lang="en-US"/>
        </a:p>
      </dgm:t>
    </dgm:pt>
    <dgm:pt modelId="{B302412D-5E89-4D30-B0DE-148FAE976EE2}">
      <dgm:prSet phldrT="[Text]" custT="1"/>
      <dgm:spPr>
        <a:noFill/>
      </dgm:spPr>
      <dgm:t>
        <a:bodyPr/>
        <a:lstStyle/>
        <a:p>
          <a:pPr algn="l" rtl="0"/>
          <a:r>
            <a:rPr lang="en-US" sz="2200">
              <a:solidFill>
                <a:schemeClr val="tx1"/>
              </a:solidFill>
              <a:latin typeface="Tahoma"/>
              <a:ea typeface="Tahoma"/>
              <a:cs typeface="Tahoma"/>
            </a:rPr>
            <a:t>Qualitative Study on Alternative Sites of Coding Education</a:t>
          </a:r>
        </a:p>
      </dgm:t>
    </dgm:pt>
    <dgm:pt modelId="{4376D3D2-A33E-4C1E-BD20-9AE64DDB902A}" type="parTrans" cxnId="{693261DF-9415-45EA-B97B-114E73EFDB47}">
      <dgm:prSet/>
      <dgm:spPr/>
      <dgm:t>
        <a:bodyPr/>
        <a:lstStyle/>
        <a:p>
          <a:endParaRPr lang="en-US"/>
        </a:p>
      </dgm:t>
    </dgm:pt>
    <dgm:pt modelId="{62D4FEDE-B33F-40CD-948B-791F4B76F6A0}" type="sibTrans" cxnId="{693261DF-9415-45EA-B97B-114E73EFDB47}">
      <dgm:prSet/>
      <dgm:spPr/>
      <dgm:t>
        <a:bodyPr/>
        <a:lstStyle/>
        <a:p>
          <a:endParaRPr lang="en-US"/>
        </a:p>
      </dgm:t>
    </dgm:pt>
    <dgm:pt modelId="{491ABFF6-64E5-4947-8604-752D99BD332F}">
      <dgm:prSet phldrT="[Text]" custT="1"/>
      <dgm:spPr>
        <a:solidFill>
          <a:srgbClr val="02539C"/>
        </a:solidFill>
        <a:ln>
          <a:solidFill>
            <a:schemeClr val="bg1"/>
          </a:solidFill>
        </a:ln>
      </dgm:spPr>
      <dgm:t>
        <a:bodyPr/>
        <a:lstStyle/>
        <a:p>
          <a:pPr rtl="0"/>
          <a:r>
            <a:rPr lang="en-US" sz="2800">
              <a:latin typeface="Tahoma"/>
              <a:ea typeface="Tahoma"/>
              <a:cs typeface="Tahoma"/>
            </a:rPr>
            <a:t>AY 2023-2024</a:t>
          </a:r>
        </a:p>
      </dgm:t>
    </dgm:pt>
    <dgm:pt modelId="{D33B874C-2185-4865-A385-DB5CEB048EB0}" type="parTrans" cxnId="{6BC32CB5-A65C-4011-942E-CD2EACDBE6BF}">
      <dgm:prSet/>
      <dgm:spPr/>
      <dgm:t>
        <a:bodyPr/>
        <a:lstStyle/>
        <a:p>
          <a:endParaRPr lang="en-US"/>
        </a:p>
      </dgm:t>
    </dgm:pt>
    <dgm:pt modelId="{978D4BE5-FDB6-40C4-B604-B50CFAF4664F}" type="sibTrans" cxnId="{6BC32CB5-A65C-4011-942E-CD2EACDBE6BF}">
      <dgm:prSet/>
      <dgm:spPr/>
      <dgm:t>
        <a:bodyPr/>
        <a:lstStyle/>
        <a:p>
          <a:endParaRPr lang="en-US"/>
        </a:p>
      </dgm:t>
    </dgm:pt>
    <dgm:pt modelId="{4A612E39-6EA6-43F8-B55E-21369606F6C1}">
      <dgm:prSet phldrT="[Text]" phldr="0" custT="1"/>
      <dgm:spPr>
        <a:noFill/>
        <a:ln>
          <a:solidFill>
            <a:srgbClr val="02539C"/>
          </a:solidFill>
        </a:ln>
      </dgm:spPr>
      <dgm:t>
        <a:bodyPr/>
        <a:lstStyle/>
        <a:p>
          <a:pPr rtl="0"/>
          <a:r>
            <a:rPr lang="en-US" sz="2200">
              <a:latin typeface="Tahoma"/>
              <a:ea typeface="Tahoma"/>
              <a:cs typeface="Tahoma"/>
            </a:rPr>
            <a:t>Educational Intervention Research in Introductory Engineering Programming Courses</a:t>
          </a:r>
        </a:p>
      </dgm:t>
    </dgm:pt>
    <dgm:pt modelId="{441050B6-CDBD-45F8-BE33-413D60D3A1A0}" type="parTrans" cxnId="{EADFD261-35A8-482E-A8E7-0D8AF0C9878C}">
      <dgm:prSet/>
      <dgm:spPr/>
      <dgm:t>
        <a:bodyPr/>
        <a:lstStyle/>
        <a:p>
          <a:endParaRPr lang="en-US"/>
        </a:p>
      </dgm:t>
    </dgm:pt>
    <dgm:pt modelId="{614FE18C-3A88-4687-9B73-F629B5FA77E0}" type="sibTrans" cxnId="{EADFD261-35A8-482E-A8E7-0D8AF0C9878C}">
      <dgm:prSet/>
      <dgm:spPr/>
      <dgm:t>
        <a:bodyPr/>
        <a:lstStyle/>
        <a:p>
          <a:endParaRPr lang="en-US"/>
        </a:p>
      </dgm:t>
    </dgm:pt>
    <dgm:pt modelId="{1A48E272-58CF-4D61-BBEA-93319AA646B8}">
      <dgm:prSet phldrT="[Text]" custT="1"/>
      <dgm:spPr>
        <a:noFill/>
        <a:ln>
          <a:solidFill>
            <a:srgbClr val="02539C"/>
          </a:solidFill>
        </a:ln>
      </dgm:spPr>
      <dgm:t>
        <a:bodyPr/>
        <a:lstStyle/>
        <a:p>
          <a:pPr rtl="0"/>
          <a:r>
            <a:rPr lang="en-US" sz="2200">
              <a:latin typeface="Tahoma"/>
              <a:ea typeface="Tahoma"/>
              <a:cs typeface="Tahoma"/>
            </a:rPr>
            <a:t>Qualitative Study on Women's Experiences in Introductory Engineering Programming Courses</a:t>
          </a:r>
        </a:p>
      </dgm:t>
    </dgm:pt>
    <dgm:pt modelId="{4B63D6DF-96FE-4414-95C8-ACF18123A3A6}" type="parTrans" cxnId="{A00CF626-7FCE-4177-9E2F-1C6218E19226}">
      <dgm:prSet/>
      <dgm:spPr/>
      <dgm:t>
        <a:bodyPr/>
        <a:lstStyle/>
        <a:p>
          <a:endParaRPr lang="en-US"/>
        </a:p>
      </dgm:t>
    </dgm:pt>
    <dgm:pt modelId="{2BEF90A7-6C1B-424C-98B7-51DC15074EBF}" type="sibTrans" cxnId="{A00CF626-7FCE-4177-9E2F-1C6218E19226}">
      <dgm:prSet/>
      <dgm:spPr/>
      <dgm:t>
        <a:bodyPr/>
        <a:lstStyle/>
        <a:p>
          <a:endParaRPr lang="en-US"/>
        </a:p>
      </dgm:t>
    </dgm:pt>
    <dgm:pt modelId="{30D8D456-7683-4BE9-A7B3-B717B691ECBF}" type="pres">
      <dgm:prSet presAssocID="{8256D9AB-243F-4A98-A052-2F99ACB18269}" presName="Name0" presStyleCnt="0">
        <dgm:presLayoutVars>
          <dgm:chMax val="5"/>
          <dgm:chPref val="5"/>
          <dgm:dir/>
          <dgm:animLvl val="lvl"/>
        </dgm:presLayoutVars>
      </dgm:prSet>
      <dgm:spPr/>
    </dgm:pt>
    <dgm:pt modelId="{6E8A7218-12B9-47B3-B774-F54AC15CB7FF}" type="pres">
      <dgm:prSet presAssocID="{B5D75C46-7089-4C14-B913-10703045CFB2}" presName="parentText1" presStyleLbl="node1" presStyleIdx="0" presStyleCnt="4" custScaleY="88278">
        <dgm:presLayoutVars>
          <dgm:chMax/>
          <dgm:chPref val="3"/>
          <dgm:bulletEnabled val="1"/>
        </dgm:presLayoutVars>
      </dgm:prSet>
      <dgm:spPr/>
    </dgm:pt>
    <dgm:pt modelId="{A45553AB-25E3-4D88-8223-19CB40C3781A}" type="pres">
      <dgm:prSet presAssocID="{B5D75C46-7089-4C14-B913-10703045CFB2}" presName="childText1" presStyleLbl="solidAlignAcc1" presStyleIdx="0" presStyleCnt="4">
        <dgm:presLayoutVars>
          <dgm:chMax val="0"/>
          <dgm:chPref val="0"/>
          <dgm:bulletEnabled val="1"/>
        </dgm:presLayoutVars>
      </dgm:prSet>
      <dgm:spPr/>
    </dgm:pt>
    <dgm:pt modelId="{E1702AF5-C681-4E99-92EC-63D1FE8E3543}" type="pres">
      <dgm:prSet presAssocID="{F09E0430-5DEE-4BBF-94B4-372E15983D0A}" presName="parentText2" presStyleLbl="node1" presStyleIdx="1" presStyleCnt="4">
        <dgm:presLayoutVars>
          <dgm:chMax/>
          <dgm:chPref val="3"/>
          <dgm:bulletEnabled val="1"/>
        </dgm:presLayoutVars>
      </dgm:prSet>
      <dgm:spPr/>
    </dgm:pt>
    <dgm:pt modelId="{1171BA55-3E2A-4CD4-B26D-B78CF0005855}" type="pres">
      <dgm:prSet presAssocID="{F09E0430-5DEE-4BBF-94B4-372E15983D0A}" presName="childText2" presStyleLbl="solidAlignAcc1" presStyleIdx="1" presStyleCnt="4">
        <dgm:presLayoutVars>
          <dgm:chMax val="0"/>
          <dgm:chPref val="0"/>
          <dgm:bulletEnabled val="1"/>
        </dgm:presLayoutVars>
      </dgm:prSet>
      <dgm:spPr/>
    </dgm:pt>
    <dgm:pt modelId="{18D9AB8F-186F-4FFB-90BE-3A495D3ED7F3}" type="pres">
      <dgm:prSet presAssocID="{491ABFF6-64E5-4947-8604-752D99BD332F}" presName="parentText3" presStyleLbl="node1" presStyleIdx="2" presStyleCnt="4">
        <dgm:presLayoutVars>
          <dgm:chMax/>
          <dgm:chPref val="3"/>
          <dgm:bulletEnabled val="1"/>
        </dgm:presLayoutVars>
      </dgm:prSet>
      <dgm:spPr/>
    </dgm:pt>
    <dgm:pt modelId="{6A854C14-3E7E-4274-84D6-6677BD087E54}" type="pres">
      <dgm:prSet presAssocID="{491ABFF6-64E5-4947-8604-752D99BD332F}" presName="childText3" presStyleLbl="solidAlignAcc1" presStyleIdx="2" presStyleCnt="4">
        <dgm:presLayoutVars>
          <dgm:chMax val="0"/>
          <dgm:chPref val="0"/>
          <dgm:bulletEnabled val="1"/>
        </dgm:presLayoutVars>
      </dgm:prSet>
      <dgm:spPr/>
    </dgm:pt>
    <dgm:pt modelId="{EF3D2F2D-82AF-484C-A3D1-68F4E51A3A5E}" type="pres">
      <dgm:prSet presAssocID="{3CE3B80D-A5E0-4B60-BFAE-761540361058}" presName="parentText4" presStyleLbl="node1" presStyleIdx="3" presStyleCnt="4">
        <dgm:presLayoutVars>
          <dgm:chMax/>
          <dgm:chPref val="3"/>
          <dgm:bulletEnabled val="1"/>
        </dgm:presLayoutVars>
      </dgm:prSet>
      <dgm:spPr/>
    </dgm:pt>
    <dgm:pt modelId="{911553E3-80BF-4609-8C61-25A8AD38E3E0}" type="pres">
      <dgm:prSet presAssocID="{3CE3B80D-A5E0-4B60-BFAE-761540361058}" presName="childText4" presStyleLbl="solidAlignAcc1" presStyleIdx="3" presStyleCnt="4">
        <dgm:presLayoutVars>
          <dgm:chMax val="0"/>
          <dgm:chPref val="0"/>
          <dgm:bulletEnabled val="1"/>
        </dgm:presLayoutVars>
      </dgm:prSet>
      <dgm:spPr/>
    </dgm:pt>
  </dgm:ptLst>
  <dgm:cxnLst>
    <dgm:cxn modelId="{3219F806-84FD-4723-8FC7-ED51963D7C4A}" type="presOf" srcId="{B5D75C46-7089-4C14-B913-10703045CFB2}" destId="{6E8A7218-12B9-47B3-B774-F54AC15CB7FF}" srcOrd="0" destOrd="0" presId="urn:microsoft.com/office/officeart/2009/3/layout/IncreasingArrowsProcess"/>
    <dgm:cxn modelId="{029FF119-81EE-4EC4-9160-DC454CAAB93D}" type="presOf" srcId="{8256D9AB-243F-4A98-A052-2F99ACB18269}" destId="{30D8D456-7683-4BE9-A7B3-B717B691ECBF}" srcOrd="0" destOrd="0" presId="urn:microsoft.com/office/officeart/2009/3/layout/IncreasingArrowsProcess"/>
    <dgm:cxn modelId="{A00CF626-7FCE-4177-9E2F-1C6218E19226}" srcId="{F09E0430-5DEE-4BBF-94B4-372E15983D0A}" destId="{1A48E272-58CF-4D61-BBEA-93319AA646B8}" srcOrd="0" destOrd="0" parTransId="{4B63D6DF-96FE-4414-95C8-ACF18123A3A6}" sibTransId="{2BEF90A7-6C1B-424C-98B7-51DC15074EBF}"/>
    <dgm:cxn modelId="{6284DC27-28A9-46CC-A6F1-D593CA1C08AD}" type="presOf" srcId="{F09E0430-5DEE-4BBF-94B4-372E15983D0A}" destId="{E1702AF5-C681-4E99-92EC-63D1FE8E3543}" srcOrd="0" destOrd="0" presId="urn:microsoft.com/office/officeart/2009/3/layout/IncreasingArrowsProcess"/>
    <dgm:cxn modelId="{0E9C9E2F-C042-48F4-A7F8-C509F5D132A0}" type="presOf" srcId="{4A612E39-6EA6-43F8-B55E-21369606F6C1}" destId="{6A854C14-3E7E-4274-84D6-6677BD087E54}" srcOrd="0" destOrd="0" presId="urn:microsoft.com/office/officeart/2009/3/layout/IncreasingArrowsProcess"/>
    <dgm:cxn modelId="{4CFC6B51-4451-4785-B190-103CB9C38F34}" type="presOf" srcId="{D9D5AFDF-F5CB-4978-8D70-612CB1FBD34F}" destId="{A45553AB-25E3-4D88-8223-19CB40C3781A}" srcOrd="0" destOrd="0" presId="urn:microsoft.com/office/officeart/2009/3/layout/IncreasingArrowsProcess"/>
    <dgm:cxn modelId="{096BB057-853E-4E0E-8ED9-B8BF458E6081}" srcId="{8256D9AB-243F-4A98-A052-2F99ACB18269}" destId="{3CE3B80D-A5E0-4B60-BFAE-761540361058}" srcOrd="3" destOrd="0" parTransId="{7138D305-9BE1-46C1-94B3-FC8D0AC7D367}" sibTransId="{58BABABE-3915-41E7-ABA4-E57C119FBAC9}"/>
    <dgm:cxn modelId="{EADFD261-35A8-482E-A8E7-0D8AF0C9878C}" srcId="{491ABFF6-64E5-4947-8604-752D99BD332F}" destId="{4A612E39-6EA6-43F8-B55E-21369606F6C1}" srcOrd="0" destOrd="0" parTransId="{441050B6-CDBD-45F8-BE33-413D60D3A1A0}" sibTransId="{614FE18C-3A88-4687-9B73-F629B5FA77E0}"/>
    <dgm:cxn modelId="{500B7685-A27D-4301-9AB5-92BCADF46978}" srcId="{8256D9AB-243F-4A98-A052-2F99ACB18269}" destId="{B5D75C46-7089-4C14-B913-10703045CFB2}" srcOrd="0" destOrd="0" parTransId="{0F2A3D3B-CAFC-4449-BB42-3212ABB5315F}" sibTransId="{F8A1C2EA-CBBE-4F6C-B9F6-103582A4E042}"/>
    <dgm:cxn modelId="{7E4EF3A1-FFCD-441B-8F32-73971D214FA2}" type="presOf" srcId="{1A48E272-58CF-4D61-BBEA-93319AA646B8}" destId="{1171BA55-3E2A-4CD4-B26D-B78CF0005855}" srcOrd="0" destOrd="0" presId="urn:microsoft.com/office/officeart/2009/3/layout/IncreasingArrowsProcess"/>
    <dgm:cxn modelId="{6BC32CB5-A65C-4011-942E-CD2EACDBE6BF}" srcId="{8256D9AB-243F-4A98-A052-2F99ACB18269}" destId="{491ABFF6-64E5-4947-8604-752D99BD332F}" srcOrd="2" destOrd="0" parTransId="{D33B874C-2185-4865-A385-DB5CEB048EB0}" sibTransId="{978D4BE5-FDB6-40C4-B604-B50CFAF4664F}"/>
    <dgm:cxn modelId="{9A4913B8-A1C5-4865-8745-34BDD050AFAF}" type="presOf" srcId="{B302412D-5E89-4D30-B0DE-148FAE976EE2}" destId="{911553E3-80BF-4609-8C61-25A8AD38E3E0}" srcOrd="0" destOrd="0" presId="urn:microsoft.com/office/officeart/2009/3/layout/IncreasingArrowsProcess"/>
    <dgm:cxn modelId="{635037C5-744A-48B7-B5BC-410C52715A9E}" srcId="{B5D75C46-7089-4C14-B913-10703045CFB2}" destId="{D9D5AFDF-F5CB-4978-8D70-612CB1FBD34F}" srcOrd="0" destOrd="0" parTransId="{C79A37EC-E0DB-4EA1-9A99-0D7498BE4205}" sibTransId="{BBF42061-8646-4721-95FF-1B382CD8DF11}"/>
    <dgm:cxn modelId="{DA046AC9-2DEF-427E-8C02-F253D4E0E13B}" srcId="{8256D9AB-243F-4A98-A052-2F99ACB18269}" destId="{F09E0430-5DEE-4BBF-94B4-372E15983D0A}" srcOrd="1" destOrd="0" parTransId="{7FAD34D3-DE76-41ED-8D57-36CEF35CEC4D}" sibTransId="{33D36A7B-F890-4F61-ABF3-476992D2880B}"/>
    <dgm:cxn modelId="{56A06BD2-3B5A-4254-8831-ED83AE6D7FB6}" type="presOf" srcId="{491ABFF6-64E5-4947-8604-752D99BD332F}" destId="{18D9AB8F-186F-4FFB-90BE-3A495D3ED7F3}" srcOrd="0" destOrd="0" presId="urn:microsoft.com/office/officeart/2009/3/layout/IncreasingArrowsProcess"/>
    <dgm:cxn modelId="{693261DF-9415-45EA-B97B-114E73EFDB47}" srcId="{3CE3B80D-A5E0-4B60-BFAE-761540361058}" destId="{B302412D-5E89-4D30-B0DE-148FAE976EE2}" srcOrd="0" destOrd="0" parTransId="{4376D3D2-A33E-4C1E-BD20-9AE64DDB902A}" sibTransId="{62D4FEDE-B33F-40CD-948B-791F4B76F6A0}"/>
    <dgm:cxn modelId="{ADD449E2-4FB7-4843-B595-200065ED5FEA}" type="presOf" srcId="{3CE3B80D-A5E0-4B60-BFAE-761540361058}" destId="{EF3D2F2D-82AF-484C-A3D1-68F4E51A3A5E}" srcOrd="0" destOrd="0" presId="urn:microsoft.com/office/officeart/2009/3/layout/IncreasingArrowsProcess"/>
    <dgm:cxn modelId="{6EEE4681-1045-4DBD-B8A9-569D8337F01F}" type="presParOf" srcId="{30D8D456-7683-4BE9-A7B3-B717B691ECBF}" destId="{6E8A7218-12B9-47B3-B774-F54AC15CB7FF}" srcOrd="0" destOrd="0" presId="urn:microsoft.com/office/officeart/2009/3/layout/IncreasingArrowsProcess"/>
    <dgm:cxn modelId="{36D18E6D-15FE-45B0-8CC9-4D778A036D52}" type="presParOf" srcId="{30D8D456-7683-4BE9-A7B3-B717B691ECBF}" destId="{A45553AB-25E3-4D88-8223-19CB40C3781A}" srcOrd="1" destOrd="0" presId="urn:microsoft.com/office/officeart/2009/3/layout/IncreasingArrowsProcess"/>
    <dgm:cxn modelId="{EE289994-A57C-4873-91DB-0237EDF180BF}" type="presParOf" srcId="{30D8D456-7683-4BE9-A7B3-B717B691ECBF}" destId="{E1702AF5-C681-4E99-92EC-63D1FE8E3543}" srcOrd="2" destOrd="0" presId="urn:microsoft.com/office/officeart/2009/3/layout/IncreasingArrowsProcess"/>
    <dgm:cxn modelId="{3C88E902-0FC6-4A22-9E9E-2C4474F62739}" type="presParOf" srcId="{30D8D456-7683-4BE9-A7B3-B717B691ECBF}" destId="{1171BA55-3E2A-4CD4-B26D-B78CF0005855}" srcOrd="3" destOrd="0" presId="urn:microsoft.com/office/officeart/2009/3/layout/IncreasingArrowsProcess"/>
    <dgm:cxn modelId="{7D6D96EB-1AD2-4DCA-98DF-22EC547AFE20}" type="presParOf" srcId="{30D8D456-7683-4BE9-A7B3-B717B691ECBF}" destId="{18D9AB8F-186F-4FFB-90BE-3A495D3ED7F3}" srcOrd="4" destOrd="0" presId="urn:microsoft.com/office/officeart/2009/3/layout/IncreasingArrowsProcess"/>
    <dgm:cxn modelId="{62118ED1-B167-45F4-82FD-5DF1B2BF82FC}" type="presParOf" srcId="{30D8D456-7683-4BE9-A7B3-B717B691ECBF}" destId="{6A854C14-3E7E-4274-84D6-6677BD087E54}" srcOrd="5" destOrd="0" presId="urn:microsoft.com/office/officeart/2009/3/layout/IncreasingArrowsProcess"/>
    <dgm:cxn modelId="{859C73B7-6D36-41AC-9C09-4B6D1C601F93}" type="presParOf" srcId="{30D8D456-7683-4BE9-A7B3-B717B691ECBF}" destId="{EF3D2F2D-82AF-484C-A3D1-68F4E51A3A5E}" srcOrd="6" destOrd="0" presId="urn:microsoft.com/office/officeart/2009/3/layout/IncreasingArrowsProcess"/>
    <dgm:cxn modelId="{FD458E50-592C-47E1-892A-0577C0A0D2DB}" type="presParOf" srcId="{30D8D456-7683-4BE9-A7B3-B717B691ECBF}" destId="{911553E3-80BF-4609-8C61-25A8AD38E3E0}" srcOrd="7" destOrd="0" presId="urn:microsoft.com/office/officeart/2009/3/layout/IncreasingArrows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F9082A-07E4-43E7-9340-A8AC62AFA5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8F250F4-9FE5-4DB7-95E2-40A62025EBD9}">
      <dgm:prSet phldrT="[Text]" phldr="0"/>
      <dgm:spPr/>
      <dgm:t>
        <a:bodyPr/>
        <a:lstStyle/>
        <a:p>
          <a:pPr rtl="0"/>
          <a:r>
            <a:rPr lang="en-US" dirty="0">
              <a:latin typeface="Arial"/>
              <a:cs typeface="Arial"/>
            </a:rPr>
            <a:t>Redefining Effective Pedagogy</a:t>
          </a:r>
        </a:p>
      </dgm:t>
    </dgm:pt>
    <dgm:pt modelId="{157ABC88-533F-4715-AC0A-001676F07A49}" type="parTrans" cxnId="{F1FD5DB4-969A-493A-8A7C-FD6AF18B3919}">
      <dgm:prSet/>
      <dgm:spPr/>
      <dgm:t>
        <a:bodyPr/>
        <a:lstStyle/>
        <a:p>
          <a:endParaRPr lang="en-US"/>
        </a:p>
      </dgm:t>
    </dgm:pt>
    <dgm:pt modelId="{00FFD9DD-3C30-459A-84C7-96EECDD40FD7}" type="sibTrans" cxnId="{F1FD5DB4-969A-493A-8A7C-FD6AF18B3919}">
      <dgm:prSet/>
      <dgm:spPr/>
      <dgm:t>
        <a:bodyPr/>
        <a:lstStyle/>
        <a:p>
          <a:endParaRPr lang="en-US"/>
        </a:p>
      </dgm:t>
    </dgm:pt>
    <dgm:pt modelId="{AF8110AB-EBE2-4C0A-A57B-56649D5D68A6}">
      <dgm:prSet phldrT="[Text]" phldr="0"/>
      <dgm:spPr/>
      <dgm:t>
        <a:bodyPr/>
        <a:lstStyle/>
        <a:p>
          <a:pPr rtl="0"/>
          <a:r>
            <a:rPr lang="en-US" dirty="0">
              <a:solidFill>
                <a:schemeClr val="bg1"/>
              </a:solidFill>
              <a:latin typeface="Arial"/>
              <a:cs typeface="Arial"/>
            </a:rPr>
            <a:t>G</a:t>
          </a:r>
          <a:r>
            <a:rPr lang="en-US" dirty="0">
              <a:latin typeface="Arial"/>
              <a:cs typeface="Arial"/>
            </a:rPr>
            <a:t>uidance for Educators</a:t>
          </a:r>
        </a:p>
      </dgm:t>
    </dgm:pt>
    <dgm:pt modelId="{1D68857A-59BA-4D68-BEC7-3E13846F7575}" type="parTrans" cxnId="{3484394F-FAFF-486E-A7BA-33AC3D25D37D}">
      <dgm:prSet/>
      <dgm:spPr/>
      <dgm:t>
        <a:bodyPr/>
        <a:lstStyle/>
        <a:p>
          <a:endParaRPr lang="en-US"/>
        </a:p>
      </dgm:t>
    </dgm:pt>
    <dgm:pt modelId="{59C8B493-EFEA-4B3C-BF24-E49BF8711980}" type="sibTrans" cxnId="{3484394F-FAFF-486E-A7BA-33AC3D25D37D}">
      <dgm:prSet/>
      <dgm:spPr/>
      <dgm:t>
        <a:bodyPr/>
        <a:lstStyle/>
        <a:p>
          <a:endParaRPr lang="en-US"/>
        </a:p>
      </dgm:t>
    </dgm:pt>
    <dgm:pt modelId="{2F492BFE-FAF4-481C-AC84-30935055B0D2}">
      <dgm:prSet phldr="0"/>
      <dgm:spPr/>
      <dgm:t>
        <a:bodyPr/>
        <a:lstStyle/>
        <a:p>
          <a:pPr rtl="0"/>
          <a:r>
            <a:rPr lang="en-US">
              <a:latin typeface="Arial"/>
              <a:cs typeface="Arial"/>
            </a:rPr>
            <a:t>Equity focus promotes inclusive, student-driven learning.</a:t>
          </a:r>
        </a:p>
      </dgm:t>
    </dgm:pt>
    <dgm:pt modelId="{7697FDA5-3D6C-438A-A1CC-30D2A08EAE51}" type="parTrans" cxnId="{2F1C1CD8-85A4-4547-9CD3-867A3831A496}">
      <dgm:prSet/>
      <dgm:spPr/>
      <dgm:t>
        <a:bodyPr/>
        <a:lstStyle/>
        <a:p>
          <a:endParaRPr lang="en-US"/>
        </a:p>
      </dgm:t>
    </dgm:pt>
    <dgm:pt modelId="{C20C39DC-EF16-437F-AFCD-911C435EBAC1}" type="sibTrans" cxnId="{2F1C1CD8-85A4-4547-9CD3-867A3831A496}">
      <dgm:prSet/>
      <dgm:spPr/>
      <dgm:t>
        <a:bodyPr/>
        <a:lstStyle/>
        <a:p>
          <a:endParaRPr lang="en-US"/>
        </a:p>
      </dgm:t>
    </dgm:pt>
    <dgm:pt modelId="{9D70840C-1CFB-4149-A83B-EC8F3C1AA428}">
      <dgm:prSet phldr="0"/>
      <dgm:spPr/>
      <dgm:t>
        <a:bodyPr/>
        <a:lstStyle/>
        <a:p>
          <a:pPr rtl="0"/>
          <a:r>
            <a:rPr lang="en-US" dirty="0">
              <a:latin typeface="Arial"/>
              <a:cs typeface="Arial"/>
            </a:rPr>
            <a:t>Bridging Classroom and Career</a:t>
          </a:r>
        </a:p>
      </dgm:t>
    </dgm:pt>
    <dgm:pt modelId="{D45D5632-FB87-4D29-BC95-95C9C576A3B4}" type="parTrans" cxnId="{35D11578-3C38-44AE-8859-01F4FAF9BBC8}">
      <dgm:prSet/>
      <dgm:spPr/>
      <dgm:t>
        <a:bodyPr/>
        <a:lstStyle/>
        <a:p>
          <a:endParaRPr lang="en-US"/>
        </a:p>
      </dgm:t>
    </dgm:pt>
    <dgm:pt modelId="{1596DD77-AC1E-47D4-8D14-1D9E6799FDA8}" type="sibTrans" cxnId="{35D11578-3C38-44AE-8859-01F4FAF9BBC8}">
      <dgm:prSet/>
      <dgm:spPr/>
      <dgm:t>
        <a:bodyPr/>
        <a:lstStyle/>
        <a:p>
          <a:endParaRPr lang="en-US"/>
        </a:p>
      </dgm:t>
    </dgm:pt>
    <dgm:pt modelId="{5FC5FCE9-81A3-483D-B7D5-1062FD04291D}">
      <dgm:prSet phldr="0"/>
      <dgm:spPr/>
      <dgm:t>
        <a:bodyPr/>
        <a:lstStyle/>
        <a:p>
          <a:pPr rtl="0"/>
          <a:r>
            <a:rPr lang="en-US" dirty="0">
              <a:latin typeface="Arial"/>
              <a:cs typeface="Arial"/>
            </a:rPr>
            <a:t>Prepare students to succeed in tech environments.</a:t>
          </a:r>
        </a:p>
      </dgm:t>
    </dgm:pt>
    <dgm:pt modelId="{23C825C7-CF4B-4C73-BAAF-FF28E44E1754}" type="parTrans" cxnId="{8A9AE1E0-1915-4AC4-9A38-C1BC0D790E30}">
      <dgm:prSet/>
      <dgm:spPr/>
      <dgm:t>
        <a:bodyPr/>
        <a:lstStyle/>
        <a:p>
          <a:endParaRPr lang="en-US"/>
        </a:p>
      </dgm:t>
    </dgm:pt>
    <dgm:pt modelId="{EEA9D0C7-457D-4FB8-B4DA-1B0437B6FAFF}" type="sibTrans" cxnId="{8A9AE1E0-1915-4AC4-9A38-C1BC0D790E30}">
      <dgm:prSet/>
      <dgm:spPr/>
      <dgm:t>
        <a:bodyPr/>
        <a:lstStyle/>
        <a:p>
          <a:endParaRPr lang="en-US"/>
        </a:p>
      </dgm:t>
    </dgm:pt>
    <dgm:pt modelId="{DA043994-8702-4BD3-98EB-E421A5059A29}">
      <dgm:prSet phldr="0"/>
      <dgm:spPr/>
      <dgm:t>
        <a:bodyPr/>
        <a:lstStyle/>
        <a:p>
          <a:pPr rtl="0"/>
          <a:r>
            <a:rPr lang="en-US" dirty="0">
              <a:latin typeface="Arial"/>
              <a:cs typeface="Arial"/>
            </a:rPr>
            <a:t>Implement low-cost, high-impact strategies to support underrepresented students </a:t>
          </a:r>
        </a:p>
      </dgm:t>
    </dgm:pt>
    <dgm:pt modelId="{C89ABABA-0487-452A-A88A-1F5FB6C17D76}" type="parTrans" cxnId="{A2E24EF2-7960-4FDE-B919-2144B3180CE5}">
      <dgm:prSet/>
      <dgm:spPr/>
      <dgm:t>
        <a:bodyPr/>
        <a:lstStyle/>
        <a:p>
          <a:endParaRPr lang="en-US"/>
        </a:p>
      </dgm:t>
    </dgm:pt>
    <dgm:pt modelId="{FA1BEC75-6CCC-45BE-8884-AC4EE674417C}" type="sibTrans" cxnId="{A2E24EF2-7960-4FDE-B919-2144B3180CE5}">
      <dgm:prSet/>
      <dgm:spPr/>
      <dgm:t>
        <a:bodyPr/>
        <a:lstStyle/>
        <a:p>
          <a:endParaRPr lang="en-US"/>
        </a:p>
      </dgm:t>
    </dgm:pt>
    <dgm:pt modelId="{3796D115-E289-4B57-B169-74B6D283260E}" type="pres">
      <dgm:prSet presAssocID="{2BF9082A-07E4-43E7-9340-A8AC62AFA586}" presName="Name0" presStyleCnt="0">
        <dgm:presLayoutVars>
          <dgm:dir/>
          <dgm:animLvl val="lvl"/>
          <dgm:resizeHandles val="exact"/>
        </dgm:presLayoutVars>
      </dgm:prSet>
      <dgm:spPr/>
    </dgm:pt>
    <dgm:pt modelId="{0926094F-2049-40A9-8C4A-0F4EFBB863E0}" type="pres">
      <dgm:prSet presAssocID="{58F250F4-9FE5-4DB7-95E2-40A62025EBD9}" presName="composite" presStyleCnt="0"/>
      <dgm:spPr/>
    </dgm:pt>
    <dgm:pt modelId="{DDA605C6-A00E-47BF-959A-1716A1AE5610}" type="pres">
      <dgm:prSet presAssocID="{58F250F4-9FE5-4DB7-95E2-40A62025EBD9}" presName="parTx" presStyleLbl="alignNode1" presStyleIdx="0" presStyleCnt="3">
        <dgm:presLayoutVars>
          <dgm:chMax val="0"/>
          <dgm:chPref val="0"/>
          <dgm:bulletEnabled val="1"/>
        </dgm:presLayoutVars>
      </dgm:prSet>
      <dgm:spPr>
        <a:solidFill>
          <a:srgbClr val="00509A"/>
        </a:solidFill>
      </dgm:spPr>
    </dgm:pt>
    <dgm:pt modelId="{72680B83-BB33-45A5-B634-861FCF3BA78B}" type="pres">
      <dgm:prSet presAssocID="{58F250F4-9FE5-4DB7-95E2-40A62025EBD9}" presName="desTx" presStyleLbl="alignAccFollowNode1" presStyleIdx="0" presStyleCnt="3">
        <dgm:presLayoutVars>
          <dgm:bulletEnabled val="1"/>
        </dgm:presLayoutVars>
      </dgm:prSet>
      <dgm:spPr/>
    </dgm:pt>
    <dgm:pt modelId="{80920ED1-00C9-425E-A2CA-B11BB240752F}" type="pres">
      <dgm:prSet presAssocID="{00FFD9DD-3C30-459A-84C7-96EECDD40FD7}" presName="space" presStyleCnt="0"/>
      <dgm:spPr/>
    </dgm:pt>
    <dgm:pt modelId="{085EA70B-F8E2-4310-9C86-81904E9C74F6}" type="pres">
      <dgm:prSet presAssocID="{9D70840C-1CFB-4149-A83B-EC8F3C1AA428}" presName="composite" presStyleCnt="0"/>
      <dgm:spPr/>
    </dgm:pt>
    <dgm:pt modelId="{BB424433-9CD7-4D08-97E4-1042D32E3A92}" type="pres">
      <dgm:prSet presAssocID="{9D70840C-1CFB-4149-A83B-EC8F3C1AA428}" presName="parTx" presStyleLbl="alignNode1" presStyleIdx="1" presStyleCnt="3">
        <dgm:presLayoutVars>
          <dgm:chMax val="0"/>
          <dgm:chPref val="0"/>
          <dgm:bulletEnabled val="1"/>
        </dgm:presLayoutVars>
      </dgm:prSet>
      <dgm:spPr>
        <a:solidFill>
          <a:srgbClr val="00509A"/>
        </a:solidFill>
      </dgm:spPr>
    </dgm:pt>
    <dgm:pt modelId="{59597D40-EF01-4D41-BE5E-A62C2E570000}" type="pres">
      <dgm:prSet presAssocID="{9D70840C-1CFB-4149-A83B-EC8F3C1AA428}" presName="desTx" presStyleLbl="alignAccFollowNode1" presStyleIdx="1" presStyleCnt="3">
        <dgm:presLayoutVars>
          <dgm:bulletEnabled val="1"/>
        </dgm:presLayoutVars>
      </dgm:prSet>
      <dgm:spPr/>
    </dgm:pt>
    <dgm:pt modelId="{8C96B400-BE6F-4C41-A7ED-52CF26212AF4}" type="pres">
      <dgm:prSet presAssocID="{1596DD77-AC1E-47D4-8D14-1D9E6799FDA8}" presName="space" presStyleCnt="0"/>
      <dgm:spPr/>
    </dgm:pt>
    <dgm:pt modelId="{DD876F0A-8273-4B40-AE93-176373FC61A7}" type="pres">
      <dgm:prSet presAssocID="{AF8110AB-EBE2-4C0A-A57B-56649D5D68A6}" presName="composite" presStyleCnt="0"/>
      <dgm:spPr/>
    </dgm:pt>
    <dgm:pt modelId="{86DC6097-3680-4F63-8E08-02E18A4620EF}" type="pres">
      <dgm:prSet presAssocID="{AF8110AB-EBE2-4C0A-A57B-56649D5D68A6}" presName="parTx" presStyleLbl="alignNode1" presStyleIdx="2" presStyleCnt="3">
        <dgm:presLayoutVars>
          <dgm:chMax val="0"/>
          <dgm:chPref val="0"/>
          <dgm:bulletEnabled val="1"/>
        </dgm:presLayoutVars>
      </dgm:prSet>
      <dgm:spPr>
        <a:solidFill>
          <a:srgbClr val="00509A"/>
        </a:solidFill>
      </dgm:spPr>
    </dgm:pt>
    <dgm:pt modelId="{545760A0-1675-49F0-9BA6-4A7C97858D5C}" type="pres">
      <dgm:prSet presAssocID="{AF8110AB-EBE2-4C0A-A57B-56649D5D68A6}" presName="desTx" presStyleLbl="alignAccFollowNode1" presStyleIdx="2" presStyleCnt="3">
        <dgm:presLayoutVars>
          <dgm:bulletEnabled val="1"/>
        </dgm:presLayoutVars>
      </dgm:prSet>
      <dgm:spPr/>
    </dgm:pt>
  </dgm:ptLst>
  <dgm:cxnLst>
    <dgm:cxn modelId="{3484394F-FAFF-486E-A7BA-33AC3D25D37D}" srcId="{2BF9082A-07E4-43E7-9340-A8AC62AFA586}" destId="{AF8110AB-EBE2-4C0A-A57B-56649D5D68A6}" srcOrd="2" destOrd="0" parTransId="{1D68857A-59BA-4D68-BEC7-3E13846F7575}" sibTransId="{59C8B493-EFEA-4B3C-BF24-E49BF8711980}"/>
    <dgm:cxn modelId="{7D113875-2A59-4FB5-9E31-388F2F31EE6E}" type="presOf" srcId="{5FC5FCE9-81A3-483D-B7D5-1062FD04291D}" destId="{59597D40-EF01-4D41-BE5E-A62C2E570000}" srcOrd="0" destOrd="0" presId="urn:microsoft.com/office/officeart/2005/8/layout/hList1"/>
    <dgm:cxn modelId="{35D11578-3C38-44AE-8859-01F4FAF9BBC8}" srcId="{2BF9082A-07E4-43E7-9340-A8AC62AFA586}" destId="{9D70840C-1CFB-4149-A83B-EC8F3C1AA428}" srcOrd="1" destOrd="0" parTransId="{D45D5632-FB87-4D29-BC95-95C9C576A3B4}" sibTransId="{1596DD77-AC1E-47D4-8D14-1D9E6799FDA8}"/>
    <dgm:cxn modelId="{5683457B-D0B5-4709-B93F-A7166AFDE840}" type="presOf" srcId="{2F492BFE-FAF4-481C-AC84-30935055B0D2}" destId="{72680B83-BB33-45A5-B634-861FCF3BA78B}" srcOrd="0" destOrd="0" presId="urn:microsoft.com/office/officeart/2005/8/layout/hList1"/>
    <dgm:cxn modelId="{66B01EB3-F2CE-4103-8A0E-0A089DE28EE0}" type="presOf" srcId="{DA043994-8702-4BD3-98EB-E421A5059A29}" destId="{545760A0-1675-49F0-9BA6-4A7C97858D5C}" srcOrd="0" destOrd="0" presId="urn:microsoft.com/office/officeart/2005/8/layout/hList1"/>
    <dgm:cxn modelId="{F1FD5DB4-969A-493A-8A7C-FD6AF18B3919}" srcId="{2BF9082A-07E4-43E7-9340-A8AC62AFA586}" destId="{58F250F4-9FE5-4DB7-95E2-40A62025EBD9}" srcOrd="0" destOrd="0" parTransId="{157ABC88-533F-4715-AC0A-001676F07A49}" sibTransId="{00FFD9DD-3C30-459A-84C7-96EECDD40FD7}"/>
    <dgm:cxn modelId="{C42E50D4-9B6E-4A32-95B3-732410D5A75E}" type="presOf" srcId="{58F250F4-9FE5-4DB7-95E2-40A62025EBD9}" destId="{DDA605C6-A00E-47BF-959A-1716A1AE5610}" srcOrd="0" destOrd="0" presId="urn:microsoft.com/office/officeart/2005/8/layout/hList1"/>
    <dgm:cxn modelId="{2F1C1CD8-85A4-4547-9CD3-867A3831A496}" srcId="{58F250F4-9FE5-4DB7-95E2-40A62025EBD9}" destId="{2F492BFE-FAF4-481C-AC84-30935055B0D2}" srcOrd="0" destOrd="0" parTransId="{7697FDA5-3D6C-438A-A1CC-30D2A08EAE51}" sibTransId="{C20C39DC-EF16-437F-AFCD-911C435EBAC1}"/>
    <dgm:cxn modelId="{8A9AE1E0-1915-4AC4-9A38-C1BC0D790E30}" srcId="{9D70840C-1CFB-4149-A83B-EC8F3C1AA428}" destId="{5FC5FCE9-81A3-483D-B7D5-1062FD04291D}" srcOrd="0" destOrd="0" parTransId="{23C825C7-CF4B-4C73-BAAF-FF28E44E1754}" sibTransId="{EEA9D0C7-457D-4FB8-B4DA-1B0437B6FAFF}"/>
    <dgm:cxn modelId="{737199ED-5AF1-496D-9AF9-0F07539ED6C6}" type="presOf" srcId="{9D70840C-1CFB-4149-A83B-EC8F3C1AA428}" destId="{BB424433-9CD7-4D08-97E4-1042D32E3A92}" srcOrd="0" destOrd="0" presId="urn:microsoft.com/office/officeart/2005/8/layout/hList1"/>
    <dgm:cxn modelId="{A2E24EF2-7960-4FDE-B919-2144B3180CE5}" srcId="{AF8110AB-EBE2-4C0A-A57B-56649D5D68A6}" destId="{DA043994-8702-4BD3-98EB-E421A5059A29}" srcOrd="0" destOrd="0" parTransId="{C89ABABA-0487-452A-A88A-1F5FB6C17D76}" sibTransId="{FA1BEC75-6CCC-45BE-8884-AC4EE674417C}"/>
    <dgm:cxn modelId="{EF6E07F6-C6A6-486C-B0D8-47F8A1FCD495}" type="presOf" srcId="{AF8110AB-EBE2-4C0A-A57B-56649D5D68A6}" destId="{86DC6097-3680-4F63-8E08-02E18A4620EF}" srcOrd="0" destOrd="0" presId="urn:microsoft.com/office/officeart/2005/8/layout/hList1"/>
    <dgm:cxn modelId="{F310AFFC-61DF-4417-81E7-D36BE75CEA3C}" type="presOf" srcId="{2BF9082A-07E4-43E7-9340-A8AC62AFA586}" destId="{3796D115-E289-4B57-B169-74B6D283260E}" srcOrd="0" destOrd="0" presId="urn:microsoft.com/office/officeart/2005/8/layout/hList1"/>
    <dgm:cxn modelId="{D03D11E5-D8AB-4C10-801A-65B5583A4FE0}" type="presParOf" srcId="{3796D115-E289-4B57-B169-74B6D283260E}" destId="{0926094F-2049-40A9-8C4A-0F4EFBB863E0}" srcOrd="0" destOrd="0" presId="urn:microsoft.com/office/officeart/2005/8/layout/hList1"/>
    <dgm:cxn modelId="{82B8CDB1-8397-403E-B9F5-E8BE0C25E801}" type="presParOf" srcId="{0926094F-2049-40A9-8C4A-0F4EFBB863E0}" destId="{DDA605C6-A00E-47BF-959A-1716A1AE5610}" srcOrd="0" destOrd="0" presId="urn:microsoft.com/office/officeart/2005/8/layout/hList1"/>
    <dgm:cxn modelId="{317A7F33-7938-4561-B782-E90BEAE9F516}" type="presParOf" srcId="{0926094F-2049-40A9-8C4A-0F4EFBB863E0}" destId="{72680B83-BB33-45A5-B634-861FCF3BA78B}" srcOrd="1" destOrd="0" presId="urn:microsoft.com/office/officeart/2005/8/layout/hList1"/>
    <dgm:cxn modelId="{9BAAE742-5892-4AF0-A1A1-2487600FA69B}" type="presParOf" srcId="{3796D115-E289-4B57-B169-74B6D283260E}" destId="{80920ED1-00C9-425E-A2CA-B11BB240752F}" srcOrd="1" destOrd="0" presId="urn:microsoft.com/office/officeart/2005/8/layout/hList1"/>
    <dgm:cxn modelId="{6B2224EE-A99D-412C-B7EA-3729572F4C29}" type="presParOf" srcId="{3796D115-E289-4B57-B169-74B6D283260E}" destId="{085EA70B-F8E2-4310-9C86-81904E9C74F6}" srcOrd="2" destOrd="0" presId="urn:microsoft.com/office/officeart/2005/8/layout/hList1"/>
    <dgm:cxn modelId="{28C4C0B5-4B82-4E48-A352-470528831A7B}" type="presParOf" srcId="{085EA70B-F8E2-4310-9C86-81904E9C74F6}" destId="{BB424433-9CD7-4D08-97E4-1042D32E3A92}" srcOrd="0" destOrd="0" presId="urn:microsoft.com/office/officeart/2005/8/layout/hList1"/>
    <dgm:cxn modelId="{E7CDB9BE-8232-4B43-A5DF-BE3C8EB0BD2C}" type="presParOf" srcId="{085EA70B-F8E2-4310-9C86-81904E9C74F6}" destId="{59597D40-EF01-4D41-BE5E-A62C2E570000}" srcOrd="1" destOrd="0" presId="urn:microsoft.com/office/officeart/2005/8/layout/hList1"/>
    <dgm:cxn modelId="{18082FD4-0D1D-4F0B-8B69-3FA4676FB773}" type="presParOf" srcId="{3796D115-E289-4B57-B169-74B6D283260E}" destId="{8C96B400-BE6F-4C41-A7ED-52CF26212AF4}" srcOrd="3" destOrd="0" presId="urn:microsoft.com/office/officeart/2005/8/layout/hList1"/>
    <dgm:cxn modelId="{611F53F2-760D-4FF8-BA59-728D2FF3600D}" type="presParOf" srcId="{3796D115-E289-4B57-B169-74B6D283260E}" destId="{DD876F0A-8273-4B40-AE93-176373FC61A7}" srcOrd="4" destOrd="0" presId="urn:microsoft.com/office/officeart/2005/8/layout/hList1"/>
    <dgm:cxn modelId="{AD247CD8-E9D5-4E6D-BE8D-FD22E319F53C}" type="presParOf" srcId="{DD876F0A-8273-4B40-AE93-176373FC61A7}" destId="{86DC6097-3680-4F63-8E08-02E18A4620EF}" srcOrd="0" destOrd="0" presId="urn:microsoft.com/office/officeart/2005/8/layout/hList1"/>
    <dgm:cxn modelId="{9BEF3670-31DE-43A9-AD89-7385D164AED5}" type="presParOf" srcId="{DD876F0A-8273-4B40-AE93-176373FC61A7}" destId="{545760A0-1675-49F0-9BA6-4A7C97858D5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7DFE41-3809-40B9-8218-FA1303BC277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0FD46A58-09AB-42B6-854C-D870C6DA5FAF}">
      <dgm:prSet phldr="0"/>
      <dgm:spPr>
        <a:solidFill>
          <a:srgbClr val="00509A"/>
        </a:solidFill>
      </dgm:spPr>
      <dgm:t>
        <a:bodyPr/>
        <a:lstStyle/>
        <a:p>
          <a:pPr rtl="0"/>
          <a:r>
            <a:rPr lang="en-US">
              <a:solidFill>
                <a:schemeClr val="tx1"/>
              </a:solidFill>
              <a:latin typeface="Arial"/>
              <a:cs typeface="Arial"/>
            </a:rPr>
            <a:t>Recent political shifts have led to the closure of many DEI educational programs. This increased pressure and fear of backlash have contributed to fewer individuals willing to speak openly about their diversity and inclusion programming, making it harder to conduct research on equitable education.</a:t>
          </a:r>
        </a:p>
      </dgm:t>
    </dgm:pt>
    <dgm:pt modelId="{5CF2840E-D5C6-4B78-95A7-91CDF293478C}" type="parTrans" cxnId="{41E4DC0A-9985-40EF-85A9-A5C847BA75C5}">
      <dgm:prSet/>
      <dgm:spPr/>
      <dgm:t>
        <a:bodyPr/>
        <a:lstStyle/>
        <a:p>
          <a:endParaRPr lang="en-US"/>
        </a:p>
      </dgm:t>
    </dgm:pt>
    <dgm:pt modelId="{416A576B-A247-4CBB-A38D-6F163A0408E7}" type="sibTrans" cxnId="{41E4DC0A-9985-40EF-85A9-A5C847BA75C5}">
      <dgm:prSet/>
      <dgm:spPr/>
      <dgm:t>
        <a:bodyPr/>
        <a:lstStyle/>
        <a:p>
          <a:endParaRPr lang="en-US"/>
        </a:p>
      </dgm:t>
    </dgm:pt>
    <dgm:pt modelId="{F1C90049-4991-47CC-9510-842533C97D4A}" type="pres">
      <dgm:prSet presAssocID="{607DFE41-3809-40B9-8218-FA1303BC2773}" presName="Name0" presStyleCnt="0">
        <dgm:presLayoutVars>
          <dgm:chPref val="1"/>
          <dgm:dir/>
          <dgm:animOne val="branch"/>
          <dgm:animLvl val="lvl"/>
          <dgm:resizeHandles/>
        </dgm:presLayoutVars>
      </dgm:prSet>
      <dgm:spPr/>
    </dgm:pt>
    <dgm:pt modelId="{5268CCF2-F045-41A3-B4D2-9B9455C70183}" type="pres">
      <dgm:prSet presAssocID="{0FD46A58-09AB-42B6-854C-D870C6DA5FAF}" presName="vertOne" presStyleCnt="0"/>
      <dgm:spPr/>
    </dgm:pt>
    <dgm:pt modelId="{CE10133E-0A12-4601-A6AF-1E751172742F}" type="pres">
      <dgm:prSet presAssocID="{0FD46A58-09AB-42B6-854C-D870C6DA5FAF}" presName="txOne" presStyleLbl="node0" presStyleIdx="0" presStyleCnt="1">
        <dgm:presLayoutVars>
          <dgm:chPref val="3"/>
        </dgm:presLayoutVars>
      </dgm:prSet>
      <dgm:spPr>
        <a:solidFill>
          <a:schemeClr val="accent4"/>
        </a:solidFill>
      </dgm:spPr>
    </dgm:pt>
    <dgm:pt modelId="{911EE9AC-6CBF-4DB4-A8D1-4AC2CD6925E1}" type="pres">
      <dgm:prSet presAssocID="{0FD46A58-09AB-42B6-854C-D870C6DA5FAF}" presName="horzOne" presStyleCnt="0"/>
      <dgm:spPr/>
    </dgm:pt>
  </dgm:ptLst>
  <dgm:cxnLst>
    <dgm:cxn modelId="{56C45902-814C-4A9E-8808-E36C10BD1A03}" type="presOf" srcId="{607DFE41-3809-40B9-8218-FA1303BC2773}" destId="{F1C90049-4991-47CC-9510-842533C97D4A}" srcOrd="0" destOrd="0" presId="urn:microsoft.com/office/officeart/2005/8/layout/hierarchy4"/>
    <dgm:cxn modelId="{41E4DC0A-9985-40EF-85A9-A5C847BA75C5}" srcId="{607DFE41-3809-40B9-8218-FA1303BC2773}" destId="{0FD46A58-09AB-42B6-854C-D870C6DA5FAF}" srcOrd="0" destOrd="0" parTransId="{5CF2840E-D5C6-4B78-95A7-91CDF293478C}" sibTransId="{416A576B-A247-4CBB-A38D-6F163A0408E7}"/>
    <dgm:cxn modelId="{5E7F3A93-5324-4304-98D9-672C2315BF1B}" type="presOf" srcId="{0FD46A58-09AB-42B6-854C-D870C6DA5FAF}" destId="{CE10133E-0A12-4601-A6AF-1E751172742F}" srcOrd="0" destOrd="0" presId="urn:microsoft.com/office/officeart/2005/8/layout/hierarchy4"/>
    <dgm:cxn modelId="{4B3224B6-EE18-4065-A3EC-6DC34AD0EBD4}" type="presParOf" srcId="{F1C90049-4991-47CC-9510-842533C97D4A}" destId="{5268CCF2-F045-41A3-B4D2-9B9455C70183}" srcOrd="0" destOrd="0" presId="urn:microsoft.com/office/officeart/2005/8/layout/hierarchy4"/>
    <dgm:cxn modelId="{9F028DE0-6D52-4295-B9E4-39152920ACD4}" type="presParOf" srcId="{5268CCF2-F045-41A3-B4D2-9B9455C70183}" destId="{CE10133E-0A12-4601-A6AF-1E751172742F}" srcOrd="0" destOrd="0" presId="urn:microsoft.com/office/officeart/2005/8/layout/hierarchy4"/>
    <dgm:cxn modelId="{FA4EC801-0B25-48FF-8AB4-9B49F018995D}" type="presParOf" srcId="{5268CCF2-F045-41A3-B4D2-9B9455C70183}" destId="{911EE9AC-6CBF-4DB4-A8D1-4AC2CD6925E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DE5A9E-ED2F-4168-BE2D-D71683899C9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EBFA5C1-0278-4FF8-B5A1-E0900DF8F273}">
      <dgm:prSet phldrT="[Text]" phldr="0"/>
      <dgm:spPr/>
      <dgm:t>
        <a:bodyPr/>
        <a:lstStyle/>
        <a:p>
          <a:pPr rtl="0"/>
          <a:r>
            <a:rPr lang="en-US" i="0"/>
            <a:t>Continue data collection to gather a wide range of participant experiences to represent the shifting equity-focused coding education</a:t>
          </a:r>
          <a:r>
            <a:rPr lang="en-US" i="0">
              <a:latin typeface="Calibri Light" panose="020F0302020204030204"/>
            </a:rPr>
            <a:t>.</a:t>
          </a:r>
          <a:endParaRPr lang="en-US" i="0"/>
        </a:p>
      </dgm:t>
    </dgm:pt>
    <dgm:pt modelId="{B96DBD98-050B-4FAB-AEDD-52032FC410AB}" type="parTrans" cxnId="{DD08D024-68F4-43ED-B2E0-A7EDEDD2B045}">
      <dgm:prSet/>
      <dgm:spPr/>
      <dgm:t>
        <a:bodyPr/>
        <a:lstStyle/>
        <a:p>
          <a:endParaRPr lang="en-US"/>
        </a:p>
      </dgm:t>
    </dgm:pt>
    <dgm:pt modelId="{AE37998C-6AD4-468D-B556-7A125940D556}" type="sibTrans" cxnId="{DD08D024-68F4-43ED-B2E0-A7EDEDD2B045}">
      <dgm:prSet/>
      <dgm:spPr/>
      <dgm:t>
        <a:bodyPr/>
        <a:lstStyle/>
        <a:p>
          <a:endParaRPr lang="en-US"/>
        </a:p>
      </dgm:t>
    </dgm:pt>
    <dgm:pt modelId="{2E154E7D-CC2B-4D17-ADAC-A5869B07AB2E}">
      <dgm:prSet phldrT="[Text]"/>
      <dgm:spPr/>
      <dgm:t>
        <a:bodyPr/>
        <a:lstStyle/>
        <a:p>
          <a:pPr rtl="0"/>
          <a:r>
            <a:rPr lang="en-US" i="0">
              <a:latin typeface="Arial"/>
              <a:ea typeface="Calibri"/>
              <a:cs typeface="Calibri"/>
            </a:rPr>
            <a:t>Observe how coding organizations adapt under shifting political pressures. </a:t>
          </a:r>
        </a:p>
      </dgm:t>
    </dgm:pt>
    <dgm:pt modelId="{2ACC3440-7764-4425-BC76-7A9ED9818BFE}" type="parTrans" cxnId="{4D099330-CEF1-4F42-A51A-F8BF7C8088BE}">
      <dgm:prSet/>
      <dgm:spPr/>
      <dgm:t>
        <a:bodyPr/>
        <a:lstStyle/>
        <a:p>
          <a:endParaRPr lang="en-US"/>
        </a:p>
      </dgm:t>
    </dgm:pt>
    <dgm:pt modelId="{E9BC7078-E37E-49FD-A0A6-2174C6D612C8}" type="sibTrans" cxnId="{4D099330-CEF1-4F42-A51A-F8BF7C8088BE}">
      <dgm:prSet/>
      <dgm:spPr/>
      <dgm:t>
        <a:bodyPr/>
        <a:lstStyle/>
        <a:p>
          <a:endParaRPr lang="en-US"/>
        </a:p>
      </dgm:t>
    </dgm:pt>
    <dgm:pt modelId="{ADDE9788-6D61-476D-9E6D-A225377D49D6}">
      <dgm:prSet phldrT="[Text]"/>
      <dgm:spPr/>
      <dgm:t>
        <a:bodyPr/>
        <a:lstStyle/>
        <a:p>
          <a:pPr rtl="0"/>
          <a:r>
            <a:rPr lang="en-US" i="0">
              <a:latin typeface="Arial"/>
              <a:ea typeface="Calibri"/>
              <a:cs typeface="Calibri"/>
            </a:rPr>
            <a:t>Investigate how participation in these programs shapes career trajectories and identity over time.</a:t>
          </a:r>
        </a:p>
      </dgm:t>
    </dgm:pt>
    <dgm:pt modelId="{4EE23857-8AB2-4940-8D15-3903F59C0097}" type="parTrans" cxnId="{775C328C-338E-411C-9DC0-2FC2E7C45997}">
      <dgm:prSet/>
      <dgm:spPr/>
      <dgm:t>
        <a:bodyPr/>
        <a:lstStyle/>
        <a:p>
          <a:endParaRPr lang="en-US"/>
        </a:p>
      </dgm:t>
    </dgm:pt>
    <dgm:pt modelId="{B0AABF52-5471-4F4C-BE62-5FC20CCD48D4}" type="sibTrans" cxnId="{775C328C-338E-411C-9DC0-2FC2E7C45997}">
      <dgm:prSet/>
      <dgm:spPr/>
      <dgm:t>
        <a:bodyPr/>
        <a:lstStyle/>
        <a:p>
          <a:endParaRPr lang="en-US"/>
        </a:p>
      </dgm:t>
    </dgm:pt>
    <dgm:pt modelId="{9D58B9AB-646F-46A2-8600-BD30F26B3B3F}" type="pres">
      <dgm:prSet presAssocID="{B2DE5A9E-ED2F-4168-BE2D-D71683899C9F}" presName="outerComposite" presStyleCnt="0">
        <dgm:presLayoutVars>
          <dgm:chMax val="5"/>
          <dgm:dir/>
          <dgm:resizeHandles val="exact"/>
        </dgm:presLayoutVars>
      </dgm:prSet>
      <dgm:spPr/>
    </dgm:pt>
    <dgm:pt modelId="{35861E54-F0E8-4E7C-9645-4648B2B6B049}" type="pres">
      <dgm:prSet presAssocID="{B2DE5A9E-ED2F-4168-BE2D-D71683899C9F}" presName="dummyMaxCanvas" presStyleCnt="0">
        <dgm:presLayoutVars/>
      </dgm:prSet>
      <dgm:spPr/>
    </dgm:pt>
    <dgm:pt modelId="{B8C19295-6B88-458A-9903-96D88C00A87F}" type="pres">
      <dgm:prSet presAssocID="{B2DE5A9E-ED2F-4168-BE2D-D71683899C9F}" presName="ThreeNodes_1" presStyleLbl="node1" presStyleIdx="0" presStyleCnt="3">
        <dgm:presLayoutVars>
          <dgm:bulletEnabled val="1"/>
        </dgm:presLayoutVars>
      </dgm:prSet>
      <dgm:spPr>
        <a:solidFill>
          <a:srgbClr val="00509A"/>
        </a:solidFill>
      </dgm:spPr>
    </dgm:pt>
    <dgm:pt modelId="{7CCF2F43-54EE-423E-9B78-8A4C90ACB19E}" type="pres">
      <dgm:prSet presAssocID="{B2DE5A9E-ED2F-4168-BE2D-D71683899C9F}" presName="ThreeNodes_2" presStyleLbl="node1" presStyleIdx="1" presStyleCnt="3">
        <dgm:presLayoutVars>
          <dgm:bulletEnabled val="1"/>
        </dgm:presLayoutVars>
      </dgm:prSet>
      <dgm:spPr>
        <a:solidFill>
          <a:srgbClr val="00509A"/>
        </a:solidFill>
      </dgm:spPr>
    </dgm:pt>
    <dgm:pt modelId="{1457CBC2-32FD-4FF7-BCF5-0BD0A448A439}" type="pres">
      <dgm:prSet presAssocID="{B2DE5A9E-ED2F-4168-BE2D-D71683899C9F}" presName="ThreeNodes_3" presStyleLbl="node1" presStyleIdx="2" presStyleCnt="3">
        <dgm:presLayoutVars>
          <dgm:bulletEnabled val="1"/>
        </dgm:presLayoutVars>
      </dgm:prSet>
      <dgm:spPr>
        <a:solidFill>
          <a:srgbClr val="00509A"/>
        </a:solidFill>
      </dgm:spPr>
    </dgm:pt>
    <dgm:pt modelId="{C339FC94-64A1-47F9-AD97-C0DF4A167682}" type="pres">
      <dgm:prSet presAssocID="{B2DE5A9E-ED2F-4168-BE2D-D71683899C9F}" presName="ThreeConn_1-2" presStyleLbl="fgAccFollowNode1" presStyleIdx="0" presStyleCnt="2">
        <dgm:presLayoutVars>
          <dgm:bulletEnabled val="1"/>
        </dgm:presLayoutVars>
      </dgm:prSet>
      <dgm:spPr/>
    </dgm:pt>
    <dgm:pt modelId="{5021F79B-2D58-4481-96C6-AB7986BD8001}" type="pres">
      <dgm:prSet presAssocID="{B2DE5A9E-ED2F-4168-BE2D-D71683899C9F}" presName="ThreeConn_2-3" presStyleLbl="fgAccFollowNode1" presStyleIdx="1" presStyleCnt="2">
        <dgm:presLayoutVars>
          <dgm:bulletEnabled val="1"/>
        </dgm:presLayoutVars>
      </dgm:prSet>
      <dgm:spPr/>
    </dgm:pt>
    <dgm:pt modelId="{3A16F5EF-5FEF-4E0B-A7F1-9A63C4757470}" type="pres">
      <dgm:prSet presAssocID="{B2DE5A9E-ED2F-4168-BE2D-D71683899C9F}" presName="ThreeNodes_1_text" presStyleLbl="node1" presStyleIdx="2" presStyleCnt="3">
        <dgm:presLayoutVars>
          <dgm:bulletEnabled val="1"/>
        </dgm:presLayoutVars>
      </dgm:prSet>
      <dgm:spPr/>
    </dgm:pt>
    <dgm:pt modelId="{8033AFA0-50A8-409B-AC72-49DE8CD89AE1}" type="pres">
      <dgm:prSet presAssocID="{B2DE5A9E-ED2F-4168-BE2D-D71683899C9F}" presName="ThreeNodes_2_text" presStyleLbl="node1" presStyleIdx="2" presStyleCnt="3">
        <dgm:presLayoutVars>
          <dgm:bulletEnabled val="1"/>
        </dgm:presLayoutVars>
      </dgm:prSet>
      <dgm:spPr/>
    </dgm:pt>
    <dgm:pt modelId="{2A7CE382-531D-4E83-9ECD-2435FD94A853}" type="pres">
      <dgm:prSet presAssocID="{B2DE5A9E-ED2F-4168-BE2D-D71683899C9F}" presName="ThreeNodes_3_text" presStyleLbl="node1" presStyleIdx="2" presStyleCnt="3">
        <dgm:presLayoutVars>
          <dgm:bulletEnabled val="1"/>
        </dgm:presLayoutVars>
      </dgm:prSet>
      <dgm:spPr/>
    </dgm:pt>
  </dgm:ptLst>
  <dgm:cxnLst>
    <dgm:cxn modelId="{BA83D207-59C0-474C-92F9-436835A81D4D}" type="presOf" srcId="{ADDE9788-6D61-476D-9E6D-A225377D49D6}" destId="{2A7CE382-531D-4E83-9ECD-2435FD94A853}" srcOrd="1" destOrd="0" presId="urn:microsoft.com/office/officeart/2005/8/layout/vProcess5"/>
    <dgm:cxn modelId="{B2327B0C-4815-45FD-966C-AFD0C540E915}" type="presOf" srcId="{AE37998C-6AD4-468D-B556-7A125940D556}" destId="{C339FC94-64A1-47F9-AD97-C0DF4A167682}" srcOrd="0" destOrd="0" presId="urn:microsoft.com/office/officeart/2005/8/layout/vProcess5"/>
    <dgm:cxn modelId="{D1899B0D-1706-4670-94E2-1CDFB14F32D7}" type="presOf" srcId="{BEBFA5C1-0278-4FF8-B5A1-E0900DF8F273}" destId="{3A16F5EF-5FEF-4E0B-A7F1-9A63C4757470}" srcOrd="1" destOrd="0" presId="urn:microsoft.com/office/officeart/2005/8/layout/vProcess5"/>
    <dgm:cxn modelId="{C328841B-A2C7-40D3-B948-0CA73E6A84AF}" type="presOf" srcId="{E9BC7078-E37E-49FD-A0A6-2174C6D612C8}" destId="{5021F79B-2D58-4481-96C6-AB7986BD8001}" srcOrd="0" destOrd="0" presId="urn:microsoft.com/office/officeart/2005/8/layout/vProcess5"/>
    <dgm:cxn modelId="{DD08D024-68F4-43ED-B2E0-A7EDEDD2B045}" srcId="{B2DE5A9E-ED2F-4168-BE2D-D71683899C9F}" destId="{BEBFA5C1-0278-4FF8-B5A1-E0900DF8F273}" srcOrd="0" destOrd="0" parTransId="{B96DBD98-050B-4FAB-AEDD-52032FC410AB}" sibTransId="{AE37998C-6AD4-468D-B556-7A125940D556}"/>
    <dgm:cxn modelId="{4D099330-CEF1-4F42-A51A-F8BF7C8088BE}" srcId="{B2DE5A9E-ED2F-4168-BE2D-D71683899C9F}" destId="{2E154E7D-CC2B-4D17-ADAC-A5869B07AB2E}" srcOrd="1" destOrd="0" parTransId="{2ACC3440-7764-4425-BC76-7A9ED9818BFE}" sibTransId="{E9BC7078-E37E-49FD-A0A6-2174C6D612C8}"/>
    <dgm:cxn modelId="{CCC4256A-1C48-4006-A512-39D81B4711CB}" type="presOf" srcId="{BEBFA5C1-0278-4FF8-B5A1-E0900DF8F273}" destId="{B8C19295-6B88-458A-9903-96D88C00A87F}" srcOrd="0" destOrd="0" presId="urn:microsoft.com/office/officeart/2005/8/layout/vProcess5"/>
    <dgm:cxn modelId="{770C538A-8E67-4B57-B7B7-CEE7F445BD06}" type="presOf" srcId="{2E154E7D-CC2B-4D17-ADAC-A5869B07AB2E}" destId="{8033AFA0-50A8-409B-AC72-49DE8CD89AE1}" srcOrd="1" destOrd="0" presId="urn:microsoft.com/office/officeart/2005/8/layout/vProcess5"/>
    <dgm:cxn modelId="{775C328C-338E-411C-9DC0-2FC2E7C45997}" srcId="{B2DE5A9E-ED2F-4168-BE2D-D71683899C9F}" destId="{ADDE9788-6D61-476D-9E6D-A225377D49D6}" srcOrd="2" destOrd="0" parTransId="{4EE23857-8AB2-4940-8D15-3903F59C0097}" sibTransId="{B0AABF52-5471-4F4C-BE62-5FC20CCD48D4}"/>
    <dgm:cxn modelId="{47E261AA-D335-429D-8BD2-D647A46EA54F}" type="presOf" srcId="{2E154E7D-CC2B-4D17-ADAC-A5869B07AB2E}" destId="{7CCF2F43-54EE-423E-9B78-8A4C90ACB19E}" srcOrd="0" destOrd="0" presId="urn:microsoft.com/office/officeart/2005/8/layout/vProcess5"/>
    <dgm:cxn modelId="{3B85D7C7-CA7E-4011-9FF6-D92D6C9D1D0C}" type="presOf" srcId="{B2DE5A9E-ED2F-4168-BE2D-D71683899C9F}" destId="{9D58B9AB-646F-46A2-8600-BD30F26B3B3F}" srcOrd="0" destOrd="0" presId="urn:microsoft.com/office/officeart/2005/8/layout/vProcess5"/>
    <dgm:cxn modelId="{A2690BFE-CF05-41F0-A08D-D457F9196A7D}" type="presOf" srcId="{ADDE9788-6D61-476D-9E6D-A225377D49D6}" destId="{1457CBC2-32FD-4FF7-BCF5-0BD0A448A439}" srcOrd="0" destOrd="0" presId="urn:microsoft.com/office/officeart/2005/8/layout/vProcess5"/>
    <dgm:cxn modelId="{3265AF72-B537-427B-BFD5-52FA3AEBE20F}" type="presParOf" srcId="{9D58B9AB-646F-46A2-8600-BD30F26B3B3F}" destId="{35861E54-F0E8-4E7C-9645-4648B2B6B049}" srcOrd="0" destOrd="0" presId="urn:microsoft.com/office/officeart/2005/8/layout/vProcess5"/>
    <dgm:cxn modelId="{2489AC1D-BD3E-48DD-87CB-5D5D21C0F1F4}" type="presParOf" srcId="{9D58B9AB-646F-46A2-8600-BD30F26B3B3F}" destId="{B8C19295-6B88-458A-9903-96D88C00A87F}" srcOrd="1" destOrd="0" presId="urn:microsoft.com/office/officeart/2005/8/layout/vProcess5"/>
    <dgm:cxn modelId="{92E818A1-62C8-4AF0-8A79-DAC052F66895}" type="presParOf" srcId="{9D58B9AB-646F-46A2-8600-BD30F26B3B3F}" destId="{7CCF2F43-54EE-423E-9B78-8A4C90ACB19E}" srcOrd="2" destOrd="0" presId="urn:microsoft.com/office/officeart/2005/8/layout/vProcess5"/>
    <dgm:cxn modelId="{87D9E2A4-0654-4DBE-93BD-10FE2901113F}" type="presParOf" srcId="{9D58B9AB-646F-46A2-8600-BD30F26B3B3F}" destId="{1457CBC2-32FD-4FF7-BCF5-0BD0A448A439}" srcOrd="3" destOrd="0" presId="urn:microsoft.com/office/officeart/2005/8/layout/vProcess5"/>
    <dgm:cxn modelId="{580F2F8A-4C43-4EF0-8D98-86361CA24B36}" type="presParOf" srcId="{9D58B9AB-646F-46A2-8600-BD30F26B3B3F}" destId="{C339FC94-64A1-47F9-AD97-C0DF4A167682}" srcOrd="4" destOrd="0" presId="urn:microsoft.com/office/officeart/2005/8/layout/vProcess5"/>
    <dgm:cxn modelId="{3B54CC3C-E94E-4C85-A57A-552FE096C3CD}" type="presParOf" srcId="{9D58B9AB-646F-46A2-8600-BD30F26B3B3F}" destId="{5021F79B-2D58-4481-96C6-AB7986BD8001}" srcOrd="5" destOrd="0" presId="urn:microsoft.com/office/officeart/2005/8/layout/vProcess5"/>
    <dgm:cxn modelId="{85A1DDD7-A2CA-4F34-A999-D90C660F525B}" type="presParOf" srcId="{9D58B9AB-646F-46A2-8600-BD30F26B3B3F}" destId="{3A16F5EF-5FEF-4E0B-A7F1-9A63C4757470}" srcOrd="6" destOrd="0" presId="urn:microsoft.com/office/officeart/2005/8/layout/vProcess5"/>
    <dgm:cxn modelId="{C7732B00-C1B7-4BC8-AAF6-B0E968FC680C}" type="presParOf" srcId="{9D58B9AB-646F-46A2-8600-BD30F26B3B3F}" destId="{8033AFA0-50A8-409B-AC72-49DE8CD89AE1}" srcOrd="7" destOrd="0" presId="urn:microsoft.com/office/officeart/2005/8/layout/vProcess5"/>
    <dgm:cxn modelId="{886A7A98-5C9C-4DDF-8856-F3E9A278C5C2}" type="presParOf" srcId="{9D58B9AB-646F-46A2-8600-BD30F26B3B3F}" destId="{2A7CE382-531D-4E83-9ECD-2435FD94A85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D6894-69C6-4120-BA3B-AFD3A98430E1}">
      <dsp:nvSpPr>
        <dsp:cNvPr id="0" name=""/>
        <dsp:cNvSpPr/>
      </dsp:nvSpPr>
      <dsp:spPr>
        <a:xfrm>
          <a:off x="0" y="26560"/>
          <a:ext cx="10520959" cy="815490"/>
        </a:xfrm>
        <a:prstGeom prst="roundRect">
          <a:avLst/>
        </a:prstGeom>
        <a:solidFill>
          <a:srgbClr val="0050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a:latin typeface="Calibri"/>
              <a:ea typeface="Calibri"/>
              <a:cs typeface="Calibri"/>
            </a:rPr>
            <a:t>Engineering remains one of the least diverse STEM fields</a:t>
          </a:r>
        </a:p>
      </dsp:txBody>
      <dsp:txXfrm>
        <a:off x="39809" y="66369"/>
        <a:ext cx="10441341" cy="735872"/>
      </dsp:txXfrm>
    </dsp:sp>
    <dsp:sp modelId="{5DE184B3-51C5-4020-B608-36EFAA920027}">
      <dsp:nvSpPr>
        <dsp:cNvPr id="0" name=""/>
        <dsp:cNvSpPr/>
      </dsp:nvSpPr>
      <dsp:spPr>
        <a:xfrm>
          <a:off x="0" y="842050"/>
          <a:ext cx="10520959"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040"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latin typeface="Calibri"/>
              <a:ea typeface="Calibri"/>
              <a:cs typeface="Calibri"/>
            </a:rPr>
            <a:t>Women make up 56% of undergraduates but only 15.9% of the engineering workforce.  </a:t>
          </a:r>
          <a:endParaRPr lang="en-US" sz="2700" kern="1200"/>
        </a:p>
      </dsp:txBody>
      <dsp:txXfrm>
        <a:off x="0" y="842050"/>
        <a:ext cx="10520959" cy="844560"/>
      </dsp:txXfrm>
    </dsp:sp>
    <dsp:sp modelId="{088959E5-4CFE-4D50-AD57-256EAA6D96C4}">
      <dsp:nvSpPr>
        <dsp:cNvPr id="0" name=""/>
        <dsp:cNvSpPr/>
      </dsp:nvSpPr>
      <dsp:spPr>
        <a:xfrm>
          <a:off x="0" y="1686610"/>
          <a:ext cx="10520959" cy="815490"/>
        </a:xfrm>
        <a:prstGeom prst="roundRect">
          <a:avLst/>
        </a:prstGeom>
        <a:solidFill>
          <a:srgbClr val="0050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a:latin typeface="Calibri"/>
              <a:ea typeface="Calibri"/>
              <a:cs typeface="Calibri"/>
            </a:rPr>
            <a:t>Equity-focused coding spaces are on the rise </a:t>
          </a:r>
          <a:endParaRPr lang="en-US" sz="3400" kern="1200"/>
        </a:p>
      </dsp:txBody>
      <dsp:txXfrm>
        <a:off x="39809" y="1726419"/>
        <a:ext cx="10441341" cy="735872"/>
      </dsp:txXfrm>
    </dsp:sp>
    <dsp:sp modelId="{9E6A13C5-A663-4ED9-B5B5-D2BA4CEF8502}">
      <dsp:nvSpPr>
        <dsp:cNvPr id="0" name=""/>
        <dsp:cNvSpPr/>
      </dsp:nvSpPr>
      <dsp:spPr>
        <a:xfrm>
          <a:off x="0" y="2502101"/>
          <a:ext cx="10520959"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040" tIns="43180" rIns="241808" bIns="43180" numCol="1" spcCol="1270" anchor="t" anchorCtr="0">
          <a:noAutofit/>
        </a:bodyPr>
        <a:lstStyle/>
        <a:p>
          <a:pPr marL="228600" lvl="1" indent="-228600" algn="l" defTabSz="1200150" rtl="0">
            <a:lnSpc>
              <a:spcPct val="90000"/>
            </a:lnSpc>
            <a:spcBef>
              <a:spcPct val="0"/>
            </a:spcBef>
            <a:spcAft>
              <a:spcPct val="20000"/>
            </a:spcAft>
            <a:buChar char="•"/>
          </a:pPr>
          <a:r>
            <a:rPr lang="en-US" sz="2700" kern="1200">
              <a:latin typeface="Calibri"/>
              <a:ea typeface="Calibri"/>
              <a:cs typeface="Calibri"/>
            </a:rPr>
            <a:t>Bootcamps, workshops, and community programs aim to increase access and representation. </a:t>
          </a:r>
        </a:p>
      </dsp:txBody>
      <dsp:txXfrm>
        <a:off x="0" y="2502101"/>
        <a:ext cx="10520959" cy="844560"/>
      </dsp:txXfrm>
    </dsp:sp>
    <dsp:sp modelId="{C2BC0245-F643-4647-9AF9-47CBEE789462}">
      <dsp:nvSpPr>
        <dsp:cNvPr id="0" name=""/>
        <dsp:cNvSpPr/>
      </dsp:nvSpPr>
      <dsp:spPr>
        <a:xfrm>
          <a:off x="0" y="3346661"/>
          <a:ext cx="10520959" cy="815490"/>
        </a:xfrm>
        <a:prstGeom prst="roundRect">
          <a:avLst/>
        </a:prstGeom>
        <a:solidFill>
          <a:srgbClr val="0050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a:latin typeface="Calibri"/>
              <a:ea typeface="Calibri"/>
              <a:cs typeface="Calibri"/>
            </a:rPr>
            <a:t>Our study highlights inclusive teaching strategies </a:t>
          </a:r>
        </a:p>
      </dsp:txBody>
      <dsp:txXfrm>
        <a:off x="39809" y="3386470"/>
        <a:ext cx="10441341" cy="735872"/>
      </dsp:txXfrm>
    </dsp:sp>
    <dsp:sp modelId="{A7646252-B19B-459D-A390-9E4BA43E10EE}">
      <dsp:nvSpPr>
        <dsp:cNvPr id="0" name=""/>
        <dsp:cNvSpPr/>
      </dsp:nvSpPr>
      <dsp:spPr>
        <a:xfrm>
          <a:off x="0" y="4162151"/>
          <a:ext cx="10520959"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040" tIns="43180" rIns="241808" bIns="43180" numCol="1" spcCol="1270" anchor="t" anchorCtr="0">
          <a:noAutofit/>
        </a:bodyPr>
        <a:lstStyle/>
        <a:p>
          <a:pPr marL="228600" lvl="1" indent="-228600" algn="l" defTabSz="1200150" rtl="0">
            <a:lnSpc>
              <a:spcPct val="90000"/>
            </a:lnSpc>
            <a:spcBef>
              <a:spcPct val="0"/>
            </a:spcBef>
            <a:spcAft>
              <a:spcPct val="20000"/>
            </a:spcAft>
            <a:buChar char="•"/>
          </a:pPr>
          <a:r>
            <a:rPr lang="en-US" sz="2700" kern="1200">
              <a:latin typeface="Calibri"/>
              <a:ea typeface="Calibri"/>
              <a:cs typeface="Calibri"/>
            </a:rPr>
            <a:t>We analyze how these programs build equity and offer tools for reimagining software engineering education. </a:t>
          </a:r>
        </a:p>
      </dsp:txBody>
      <dsp:txXfrm>
        <a:off x="0" y="4162151"/>
        <a:ext cx="10520959" cy="844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A7218-12B9-47B3-B774-F54AC15CB7FF}">
      <dsp:nvSpPr>
        <dsp:cNvPr id="0" name=""/>
        <dsp:cNvSpPr/>
      </dsp:nvSpPr>
      <dsp:spPr>
        <a:xfrm>
          <a:off x="88481" y="75765"/>
          <a:ext cx="9886193" cy="1270568"/>
        </a:xfrm>
        <a:prstGeom prst="rightArrow">
          <a:avLst>
            <a:gd name="adj1" fmla="val 50000"/>
            <a:gd name="adj2" fmla="val 50000"/>
          </a:avLst>
        </a:prstGeom>
        <a:solidFill>
          <a:srgbClr val="0253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8486" numCol="1" spcCol="1270" anchor="ctr" anchorCtr="0">
          <a:noAutofit/>
        </a:bodyPr>
        <a:lstStyle/>
        <a:p>
          <a:pPr marL="0" lvl="0" indent="0" algn="l" defTabSz="1244600" rtl="0">
            <a:lnSpc>
              <a:spcPct val="90000"/>
            </a:lnSpc>
            <a:spcBef>
              <a:spcPct val="0"/>
            </a:spcBef>
            <a:spcAft>
              <a:spcPct val="35000"/>
            </a:spcAft>
            <a:buNone/>
          </a:pPr>
          <a:r>
            <a:rPr lang="en-US" sz="2800" kern="1200">
              <a:latin typeface="Tahoma"/>
              <a:ea typeface="Tahoma"/>
              <a:cs typeface="Tahoma"/>
            </a:rPr>
            <a:t>AY 2021-2022</a:t>
          </a:r>
        </a:p>
      </dsp:txBody>
      <dsp:txXfrm>
        <a:off x="88481" y="393407"/>
        <a:ext cx="9568551" cy="635284"/>
      </dsp:txXfrm>
    </dsp:sp>
    <dsp:sp modelId="{A45553AB-25E3-4D88-8223-19CB40C3781A}">
      <dsp:nvSpPr>
        <dsp:cNvPr id="0" name=""/>
        <dsp:cNvSpPr/>
      </dsp:nvSpPr>
      <dsp:spPr>
        <a:xfrm>
          <a:off x="88481" y="1103650"/>
          <a:ext cx="2278767" cy="2662236"/>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Tahoma"/>
              <a:ea typeface="Tahoma"/>
              <a:cs typeface="Tahoma"/>
            </a:rPr>
            <a:t>Qualitative Study Mapping Major Sites of Coding Education</a:t>
          </a:r>
        </a:p>
      </dsp:txBody>
      <dsp:txXfrm>
        <a:off x="88481" y="1103650"/>
        <a:ext cx="2278767" cy="2662236"/>
      </dsp:txXfrm>
    </dsp:sp>
    <dsp:sp modelId="{E1702AF5-C681-4E99-92EC-63D1FE8E3543}">
      <dsp:nvSpPr>
        <dsp:cNvPr id="0" name=""/>
        <dsp:cNvSpPr/>
      </dsp:nvSpPr>
      <dsp:spPr>
        <a:xfrm>
          <a:off x="2367248" y="470999"/>
          <a:ext cx="7607425" cy="1439281"/>
        </a:xfrm>
        <a:prstGeom prst="rightArrow">
          <a:avLst>
            <a:gd name="adj1" fmla="val 50000"/>
            <a:gd name="adj2" fmla="val 50000"/>
          </a:avLst>
        </a:prstGeom>
        <a:solidFill>
          <a:srgbClr val="0253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8486" numCol="1" spcCol="1270" anchor="ctr" anchorCtr="0">
          <a:noAutofit/>
        </a:bodyPr>
        <a:lstStyle/>
        <a:p>
          <a:pPr marL="0" lvl="0" indent="0" algn="l" defTabSz="1244600" rtl="0">
            <a:lnSpc>
              <a:spcPct val="90000"/>
            </a:lnSpc>
            <a:spcBef>
              <a:spcPct val="0"/>
            </a:spcBef>
            <a:spcAft>
              <a:spcPct val="35000"/>
            </a:spcAft>
            <a:buNone/>
          </a:pPr>
          <a:r>
            <a:rPr lang="en-US" sz="2800" kern="1200">
              <a:latin typeface="Tahoma"/>
              <a:ea typeface="Tahoma"/>
              <a:cs typeface="Tahoma"/>
            </a:rPr>
            <a:t>AY 2022-2023</a:t>
          </a:r>
        </a:p>
      </dsp:txBody>
      <dsp:txXfrm>
        <a:off x="2367248" y="830819"/>
        <a:ext cx="7247605" cy="719641"/>
      </dsp:txXfrm>
    </dsp:sp>
    <dsp:sp modelId="{1171BA55-3E2A-4CD4-B26D-B78CF0005855}">
      <dsp:nvSpPr>
        <dsp:cNvPr id="0" name=""/>
        <dsp:cNvSpPr/>
      </dsp:nvSpPr>
      <dsp:spPr>
        <a:xfrm>
          <a:off x="2367248" y="1583240"/>
          <a:ext cx="2278767" cy="2594379"/>
        </a:xfrm>
        <a:prstGeom prst="rect">
          <a:avLst/>
        </a:prstGeom>
        <a:noFill/>
        <a:ln w="12700" cap="flat" cmpd="sng" algn="ctr">
          <a:solidFill>
            <a:srgbClr val="0253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Tahoma"/>
              <a:ea typeface="Tahoma"/>
              <a:cs typeface="Tahoma"/>
            </a:rPr>
            <a:t>Qualitative Study on Women's Experiences in Introductory Engineering Programming Courses</a:t>
          </a:r>
        </a:p>
      </dsp:txBody>
      <dsp:txXfrm>
        <a:off x="2367248" y="1583240"/>
        <a:ext cx="2278767" cy="2594379"/>
      </dsp:txXfrm>
    </dsp:sp>
    <dsp:sp modelId="{18D9AB8F-186F-4FFB-90BE-3A495D3ED7F3}">
      <dsp:nvSpPr>
        <dsp:cNvPr id="0" name=""/>
        <dsp:cNvSpPr/>
      </dsp:nvSpPr>
      <dsp:spPr>
        <a:xfrm>
          <a:off x="4646016" y="950589"/>
          <a:ext cx="5328658" cy="1439281"/>
        </a:xfrm>
        <a:prstGeom prst="rightArrow">
          <a:avLst>
            <a:gd name="adj1" fmla="val 50000"/>
            <a:gd name="adj2" fmla="val 50000"/>
          </a:avLst>
        </a:prstGeom>
        <a:solidFill>
          <a:srgbClr val="02539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8486" numCol="1" spcCol="1270" anchor="ctr" anchorCtr="0">
          <a:noAutofit/>
        </a:bodyPr>
        <a:lstStyle/>
        <a:p>
          <a:pPr marL="0" lvl="0" indent="0" algn="l" defTabSz="1244600" rtl="0">
            <a:lnSpc>
              <a:spcPct val="90000"/>
            </a:lnSpc>
            <a:spcBef>
              <a:spcPct val="0"/>
            </a:spcBef>
            <a:spcAft>
              <a:spcPct val="35000"/>
            </a:spcAft>
            <a:buNone/>
          </a:pPr>
          <a:r>
            <a:rPr lang="en-US" sz="2800" kern="1200">
              <a:latin typeface="Tahoma"/>
              <a:ea typeface="Tahoma"/>
              <a:cs typeface="Tahoma"/>
            </a:rPr>
            <a:t>AY 2023-2024</a:t>
          </a:r>
        </a:p>
      </dsp:txBody>
      <dsp:txXfrm>
        <a:off x="4646016" y="1310409"/>
        <a:ext cx="4968838" cy="719641"/>
      </dsp:txXfrm>
    </dsp:sp>
    <dsp:sp modelId="{6A854C14-3E7E-4274-84D6-6677BD087E54}">
      <dsp:nvSpPr>
        <dsp:cNvPr id="0" name=""/>
        <dsp:cNvSpPr/>
      </dsp:nvSpPr>
      <dsp:spPr>
        <a:xfrm>
          <a:off x="4646016" y="2062830"/>
          <a:ext cx="2278767" cy="2611726"/>
        </a:xfrm>
        <a:prstGeom prst="rect">
          <a:avLst/>
        </a:prstGeom>
        <a:noFill/>
        <a:ln w="12700" cap="flat" cmpd="sng" algn="ctr">
          <a:solidFill>
            <a:srgbClr val="0253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Tahoma"/>
              <a:ea typeface="Tahoma"/>
              <a:cs typeface="Tahoma"/>
            </a:rPr>
            <a:t>Educational Intervention Research in Introductory Engineering Programming Courses</a:t>
          </a:r>
        </a:p>
      </dsp:txBody>
      <dsp:txXfrm>
        <a:off x="4646016" y="2062830"/>
        <a:ext cx="2278767" cy="2611726"/>
      </dsp:txXfrm>
    </dsp:sp>
    <dsp:sp modelId="{EF3D2F2D-82AF-484C-A3D1-68F4E51A3A5E}">
      <dsp:nvSpPr>
        <dsp:cNvPr id="0" name=""/>
        <dsp:cNvSpPr/>
      </dsp:nvSpPr>
      <dsp:spPr>
        <a:xfrm>
          <a:off x="6924783" y="1430179"/>
          <a:ext cx="3049890" cy="1439281"/>
        </a:xfrm>
        <a:prstGeom prst="rightArrow">
          <a:avLst>
            <a:gd name="adj1" fmla="val 50000"/>
            <a:gd name="adj2" fmla="val 50000"/>
          </a:avLst>
        </a:prstGeom>
        <a:solidFill>
          <a:srgbClr val="FFD3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8486" numCol="1" spcCol="1270" anchor="ctr" anchorCtr="0">
          <a:noAutofit/>
        </a:bodyPr>
        <a:lstStyle/>
        <a:p>
          <a:pPr marL="0" lvl="0" indent="0" algn="l" defTabSz="1244600" rtl="0">
            <a:lnSpc>
              <a:spcPct val="90000"/>
            </a:lnSpc>
            <a:spcBef>
              <a:spcPct val="0"/>
            </a:spcBef>
            <a:spcAft>
              <a:spcPct val="35000"/>
            </a:spcAft>
            <a:buNone/>
          </a:pPr>
          <a:r>
            <a:rPr lang="en-US" sz="2800" kern="1200">
              <a:solidFill>
                <a:schemeClr val="tx1"/>
              </a:solidFill>
              <a:latin typeface="Tahoma"/>
              <a:ea typeface="Tahoma"/>
              <a:cs typeface="Tahoma"/>
            </a:rPr>
            <a:t>AY 2024-2025</a:t>
          </a:r>
        </a:p>
      </dsp:txBody>
      <dsp:txXfrm>
        <a:off x="6924783" y="1789999"/>
        <a:ext cx="2690070" cy="719641"/>
      </dsp:txXfrm>
    </dsp:sp>
    <dsp:sp modelId="{911553E3-80BF-4609-8C61-25A8AD38E3E0}">
      <dsp:nvSpPr>
        <dsp:cNvPr id="0" name=""/>
        <dsp:cNvSpPr/>
      </dsp:nvSpPr>
      <dsp:spPr>
        <a:xfrm>
          <a:off x="6924783" y="2542421"/>
          <a:ext cx="2299528" cy="2642338"/>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solidFill>
                <a:schemeClr val="tx1"/>
              </a:solidFill>
              <a:latin typeface="Tahoma"/>
              <a:ea typeface="Tahoma"/>
              <a:cs typeface="Tahoma"/>
            </a:rPr>
            <a:t>Qualitative Study on Alternative Sites of Coding Education</a:t>
          </a:r>
        </a:p>
      </dsp:txBody>
      <dsp:txXfrm>
        <a:off x="6924783" y="2542421"/>
        <a:ext cx="2299528" cy="2642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605C6-A00E-47BF-959A-1716A1AE5610}">
      <dsp:nvSpPr>
        <dsp:cNvPr id="0" name=""/>
        <dsp:cNvSpPr/>
      </dsp:nvSpPr>
      <dsp:spPr>
        <a:xfrm>
          <a:off x="3360" y="444862"/>
          <a:ext cx="3276788" cy="1260735"/>
        </a:xfrm>
        <a:prstGeom prst="rect">
          <a:avLst/>
        </a:prstGeom>
        <a:solidFill>
          <a:srgbClr val="00509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dirty="0">
              <a:latin typeface="Arial"/>
              <a:cs typeface="Arial"/>
            </a:rPr>
            <a:t>Redefining Effective Pedagogy</a:t>
          </a:r>
        </a:p>
      </dsp:txBody>
      <dsp:txXfrm>
        <a:off x="3360" y="444862"/>
        <a:ext cx="3276788" cy="1260735"/>
      </dsp:txXfrm>
    </dsp:sp>
    <dsp:sp modelId="{72680B83-BB33-45A5-B634-861FCF3BA78B}">
      <dsp:nvSpPr>
        <dsp:cNvPr id="0" name=""/>
        <dsp:cNvSpPr/>
      </dsp:nvSpPr>
      <dsp:spPr>
        <a:xfrm>
          <a:off x="3360" y="1705598"/>
          <a:ext cx="3276788" cy="244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a:latin typeface="Arial"/>
              <a:cs typeface="Arial"/>
            </a:rPr>
            <a:t>Equity focus promotes inclusive, student-driven learning.</a:t>
          </a:r>
        </a:p>
      </dsp:txBody>
      <dsp:txXfrm>
        <a:off x="3360" y="1705598"/>
        <a:ext cx="3276788" cy="2442320"/>
      </dsp:txXfrm>
    </dsp:sp>
    <dsp:sp modelId="{BB424433-9CD7-4D08-97E4-1042D32E3A92}">
      <dsp:nvSpPr>
        <dsp:cNvPr id="0" name=""/>
        <dsp:cNvSpPr/>
      </dsp:nvSpPr>
      <dsp:spPr>
        <a:xfrm>
          <a:off x="3738900" y="444862"/>
          <a:ext cx="3276788" cy="1260735"/>
        </a:xfrm>
        <a:prstGeom prst="rect">
          <a:avLst/>
        </a:prstGeom>
        <a:solidFill>
          <a:srgbClr val="00509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dirty="0">
              <a:latin typeface="Arial"/>
              <a:cs typeface="Arial"/>
            </a:rPr>
            <a:t>Bridging Classroom and Career</a:t>
          </a:r>
        </a:p>
      </dsp:txBody>
      <dsp:txXfrm>
        <a:off x="3738900" y="444862"/>
        <a:ext cx="3276788" cy="1260735"/>
      </dsp:txXfrm>
    </dsp:sp>
    <dsp:sp modelId="{59597D40-EF01-4D41-BE5E-A62C2E570000}">
      <dsp:nvSpPr>
        <dsp:cNvPr id="0" name=""/>
        <dsp:cNvSpPr/>
      </dsp:nvSpPr>
      <dsp:spPr>
        <a:xfrm>
          <a:off x="3738900" y="1705598"/>
          <a:ext cx="3276788" cy="244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latin typeface="Arial"/>
              <a:cs typeface="Arial"/>
            </a:rPr>
            <a:t>Prepare students to succeed in tech environments.</a:t>
          </a:r>
        </a:p>
      </dsp:txBody>
      <dsp:txXfrm>
        <a:off x="3738900" y="1705598"/>
        <a:ext cx="3276788" cy="2442320"/>
      </dsp:txXfrm>
    </dsp:sp>
    <dsp:sp modelId="{86DC6097-3680-4F63-8E08-02E18A4620EF}">
      <dsp:nvSpPr>
        <dsp:cNvPr id="0" name=""/>
        <dsp:cNvSpPr/>
      </dsp:nvSpPr>
      <dsp:spPr>
        <a:xfrm>
          <a:off x="7474439" y="444862"/>
          <a:ext cx="3276788" cy="1260735"/>
        </a:xfrm>
        <a:prstGeom prst="rect">
          <a:avLst/>
        </a:prstGeom>
        <a:solidFill>
          <a:srgbClr val="00509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dirty="0">
              <a:solidFill>
                <a:schemeClr val="bg1"/>
              </a:solidFill>
              <a:latin typeface="Arial"/>
              <a:cs typeface="Arial"/>
            </a:rPr>
            <a:t>G</a:t>
          </a:r>
          <a:r>
            <a:rPr lang="en-US" sz="2700" kern="1200" dirty="0">
              <a:latin typeface="Arial"/>
              <a:cs typeface="Arial"/>
            </a:rPr>
            <a:t>uidance for Educators</a:t>
          </a:r>
        </a:p>
      </dsp:txBody>
      <dsp:txXfrm>
        <a:off x="7474439" y="444862"/>
        <a:ext cx="3276788" cy="1260735"/>
      </dsp:txXfrm>
    </dsp:sp>
    <dsp:sp modelId="{545760A0-1675-49F0-9BA6-4A7C97858D5C}">
      <dsp:nvSpPr>
        <dsp:cNvPr id="0" name=""/>
        <dsp:cNvSpPr/>
      </dsp:nvSpPr>
      <dsp:spPr>
        <a:xfrm>
          <a:off x="7474439" y="1705598"/>
          <a:ext cx="3276788" cy="244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latin typeface="Arial"/>
              <a:cs typeface="Arial"/>
            </a:rPr>
            <a:t>Implement low-cost, high-impact strategies to support underrepresented students </a:t>
          </a:r>
        </a:p>
      </dsp:txBody>
      <dsp:txXfrm>
        <a:off x="7474439" y="1705598"/>
        <a:ext cx="3276788" cy="2442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0133E-0A12-4601-A6AF-1E751172742F}">
      <dsp:nvSpPr>
        <dsp:cNvPr id="0" name=""/>
        <dsp:cNvSpPr/>
      </dsp:nvSpPr>
      <dsp:spPr>
        <a:xfrm>
          <a:off x="0" y="0"/>
          <a:ext cx="8554220" cy="4292601"/>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a:solidFill>
                <a:schemeClr val="tx1"/>
              </a:solidFill>
              <a:latin typeface="Arial"/>
              <a:cs typeface="Arial"/>
            </a:rPr>
            <a:t>Recent political shifts have led to the closure of many DEI educational programs. This increased pressure and fear of backlash have contributed to fewer individuals willing to speak openly about their diversity and inclusion programming, making it harder to conduct research on equitable education.</a:t>
          </a:r>
        </a:p>
      </dsp:txBody>
      <dsp:txXfrm>
        <a:off x="125726" y="125726"/>
        <a:ext cx="8302768" cy="4041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19295-6B88-458A-9903-96D88C00A87F}">
      <dsp:nvSpPr>
        <dsp:cNvPr id="0" name=""/>
        <dsp:cNvSpPr/>
      </dsp:nvSpPr>
      <dsp:spPr>
        <a:xfrm>
          <a:off x="0" y="0"/>
          <a:ext cx="7962457" cy="1485611"/>
        </a:xfrm>
        <a:prstGeom prst="roundRect">
          <a:avLst>
            <a:gd name="adj" fmla="val 10000"/>
          </a:avLst>
        </a:prstGeom>
        <a:solidFill>
          <a:srgbClr val="0050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i="0" kern="1200"/>
            <a:t>Continue data collection to gather a wide range of participant experiences to represent the shifting equity-focused coding education</a:t>
          </a:r>
          <a:r>
            <a:rPr lang="en-US" sz="2600" i="0" kern="1200">
              <a:latin typeface="Calibri Light" panose="020F0302020204030204"/>
            </a:rPr>
            <a:t>.</a:t>
          </a:r>
          <a:endParaRPr lang="en-US" sz="2600" i="0" kern="1200"/>
        </a:p>
      </dsp:txBody>
      <dsp:txXfrm>
        <a:off x="43512" y="43512"/>
        <a:ext cx="6359367" cy="1398587"/>
      </dsp:txXfrm>
    </dsp:sp>
    <dsp:sp modelId="{7CCF2F43-54EE-423E-9B78-8A4C90ACB19E}">
      <dsp:nvSpPr>
        <dsp:cNvPr id="0" name=""/>
        <dsp:cNvSpPr/>
      </dsp:nvSpPr>
      <dsp:spPr>
        <a:xfrm>
          <a:off x="702569" y="1733212"/>
          <a:ext cx="7962457" cy="1485611"/>
        </a:xfrm>
        <a:prstGeom prst="roundRect">
          <a:avLst>
            <a:gd name="adj" fmla="val 10000"/>
          </a:avLst>
        </a:prstGeom>
        <a:solidFill>
          <a:srgbClr val="0050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i="0" kern="1200">
              <a:latin typeface="Arial"/>
              <a:ea typeface="Calibri"/>
              <a:cs typeface="Calibri"/>
            </a:rPr>
            <a:t>Observe how coding organizations adapt under shifting political pressures. </a:t>
          </a:r>
        </a:p>
      </dsp:txBody>
      <dsp:txXfrm>
        <a:off x="746081" y="1776724"/>
        <a:ext cx="6207216" cy="1398587"/>
      </dsp:txXfrm>
    </dsp:sp>
    <dsp:sp modelId="{1457CBC2-32FD-4FF7-BCF5-0BD0A448A439}">
      <dsp:nvSpPr>
        <dsp:cNvPr id="0" name=""/>
        <dsp:cNvSpPr/>
      </dsp:nvSpPr>
      <dsp:spPr>
        <a:xfrm>
          <a:off x="1405139" y="3466425"/>
          <a:ext cx="7962457" cy="1485611"/>
        </a:xfrm>
        <a:prstGeom prst="roundRect">
          <a:avLst>
            <a:gd name="adj" fmla="val 10000"/>
          </a:avLst>
        </a:prstGeom>
        <a:solidFill>
          <a:srgbClr val="0050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i="0" kern="1200">
              <a:latin typeface="Arial"/>
              <a:ea typeface="Calibri"/>
              <a:cs typeface="Calibri"/>
            </a:rPr>
            <a:t>Investigate how participation in these programs shapes career trajectories and identity over time.</a:t>
          </a:r>
        </a:p>
      </dsp:txBody>
      <dsp:txXfrm>
        <a:off x="1448651" y="3509937"/>
        <a:ext cx="6207216" cy="1398587"/>
      </dsp:txXfrm>
    </dsp:sp>
    <dsp:sp modelId="{C339FC94-64A1-47F9-AD97-C0DF4A167682}">
      <dsp:nvSpPr>
        <dsp:cNvPr id="0" name=""/>
        <dsp:cNvSpPr/>
      </dsp:nvSpPr>
      <dsp:spPr>
        <a:xfrm>
          <a:off x="6996810" y="1126588"/>
          <a:ext cx="965647" cy="96564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214081" y="1126588"/>
        <a:ext cx="531105" cy="726649"/>
      </dsp:txXfrm>
    </dsp:sp>
    <dsp:sp modelId="{5021F79B-2D58-4481-96C6-AB7986BD8001}">
      <dsp:nvSpPr>
        <dsp:cNvPr id="0" name=""/>
        <dsp:cNvSpPr/>
      </dsp:nvSpPr>
      <dsp:spPr>
        <a:xfrm>
          <a:off x="7699380" y="2849897"/>
          <a:ext cx="965647" cy="96564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16651" y="2849897"/>
        <a:ext cx="531105" cy="7266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3382E-39D2-214A-BD32-6A88F16428CB}" type="datetimeFigureOut">
              <a:rPr lang="en-US" smtClean="0"/>
              <a:t>4/4/25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B40E1-6B58-6542-B459-683BEC69D23B}" type="slidenum">
              <a:rPr lang="en-US" smtClean="0"/>
              <a:t>‹#›</a:t>
            </a:fld>
            <a:endParaRPr lang="en-US"/>
          </a:p>
        </p:txBody>
      </p:sp>
    </p:spTree>
    <p:extLst>
      <p:ext uri="{BB962C8B-B14F-4D97-AF65-F5344CB8AC3E}">
        <p14:creationId xmlns:p14="http://schemas.microsoft.com/office/powerpoint/2010/main" val="200691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Full text slide</a:t>
            </a:r>
          </a:p>
        </p:txBody>
      </p:sp>
      <p:sp>
        <p:nvSpPr>
          <p:cNvPr id="4" name="Slide Number Placeholder 3"/>
          <p:cNvSpPr>
            <a:spLocks noGrp="1"/>
          </p:cNvSpPr>
          <p:nvPr>
            <p:ph type="sldNum" sz="quarter" idx="5"/>
          </p:nvPr>
        </p:nvSpPr>
        <p:spPr/>
        <p:txBody>
          <a:bodyPr/>
          <a:lstStyle/>
          <a:p>
            <a:fld id="{716B40E1-6B58-6542-B459-683BEC69D23B}" type="slidenum">
              <a:rPr lang="en-US" smtClean="0"/>
              <a:t>2</a:t>
            </a:fld>
            <a:endParaRPr lang="en-US"/>
          </a:p>
        </p:txBody>
      </p:sp>
    </p:spTree>
    <p:extLst>
      <p:ext uri="{BB962C8B-B14F-4D97-AF65-F5344CB8AC3E}">
        <p14:creationId xmlns:p14="http://schemas.microsoft.com/office/powerpoint/2010/main" val="324295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BBC53-8A42-1BF6-3531-C74DDAC6B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D3B57-C6C6-0CC1-AF73-63D433C36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41DCC-E33C-0CD0-8B50-E4A045997009}"/>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80288B54-4C0E-9C8E-561B-0C1BBC1CAECD}"/>
              </a:ext>
            </a:extLst>
          </p:cNvPr>
          <p:cNvSpPr>
            <a:spLocks noGrp="1"/>
          </p:cNvSpPr>
          <p:nvPr>
            <p:ph type="sldNum" sz="quarter" idx="5"/>
          </p:nvPr>
        </p:nvSpPr>
        <p:spPr/>
        <p:txBody>
          <a:bodyPr/>
          <a:lstStyle/>
          <a:p>
            <a:fld id="{716B40E1-6B58-6542-B459-683BEC69D23B}" type="slidenum">
              <a:rPr lang="en-US" smtClean="0"/>
              <a:t>11</a:t>
            </a:fld>
            <a:endParaRPr lang="en-US"/>
          </a:p>
        </p:txBody>
      </p:sp>
    </p:spTree>
    <p:extLst>
      <p:ext uri="{BB962C8B-B14F-4D97-AF65-F5344CB8AC3E}">
        <p14:creationId xmlns:p14="http://schemas.microsoft.com/office/powerpoint/2010/main" val="260700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F0B5B-055A-5AF1-6EBD-BE0B1A6DE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DAE27-6DE0-A179-6E8D-C0D340B1A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61EBB-D3F3-8A9D-5A71-08545C8F52D7}"/>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D6EA3C92-CDD1-8110-FD07-3D7DBEE0CDAB}"/>
              </a:ext>
            </a:extLst>
          </p:cNvPr>
          <p:cNvSpPr>
            <a:spLocks noGrp="1"/>
          </p:cNvSpPr>
          <p:nvPr>
            <p:ph type="sldNum" sz="quarter" idx="5"/>
          </p:nvPr>
        </p:nvSpPr>
        <p:spPr/>
        <p:txBody>
          <a:bodyPr/>
          <a:lstStyle/>
          <a:p>
            <a:fld id="{716B40E1-6B58-6542-B459-683BEC69D23B}" type="slidenum">
              <a:rPr lang="en-US" smtClean="0"/>
              <a:t>12</a:t>
            </a:fld>
            <a:endParaRPr lang="en-US"/>
          </a:p>
        </p:txBody>
      </p:sp>
    </p:spTree>
    <p:extLst>
      <p:ext uri="{BB962C8B-B14F-4D97-AF65-F5344CB8AC3E}">
        <p14:creationId xmlns:p14="http://schemas.microsoft.com/office/powerpoint/2010/main" val="1678601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722CD-247B-B8EB-5430-5E031A48F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55669-DD61-AE7B-61AA-46C9649D9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32ECC4-D479-AEEC-A8F7-75CA95290E14}"/>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F0AA80C2-1209-3ECE-25F6-D2BAA407D650}"/>
              </a:ext>
            </a:extLst>
          </p:cNvPr>
          <p:cNvSpPr>
            <a:spLocks noGrp="1"/>
          </p:cNvSpPr>
          <p:nvPr>
            <p:ph type="sldNum" sz="quarter" idx="5"/>
          </p:nvPr>
        </p:nvSpPr>
        <p:spPr/>
        <p:txBody>
          <a:bodyPr/>
          <a:lstStyle/>
          <a:p>
            <a:fld id="{716B40E1-6B58-6542-B459-683BEC69D23B}" type="slidenum">
              <a:rPr lang="en-US" smtClean="0"/>
              <a:t>13</a:t>
            </a:fld>
            <a:endParaRPr lang="en-US"/>
          </a:p>
        </p:txBody>
      </p:sp>
    </p:spTree>
    <p:extLst>
      <p:ext uri="{BB962C8B-B14F-4D97-AF65-F5344CB8AC3E}">
        <p14:creationId xmlns:p14="http://schemas.microsoft.com/office/powerpoint/2010/main" val="150353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3DAB-BB67-580D-ED72-887A0EE15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506BA-6A7C-4C03-478E-836571A00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E4389-A785-076F-AEDE-4BD4E63680DB}"/>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27C204E0-84BF-FD32-11DB-6A71EBCD8A14}"/>
              </a:ext>
            </a:extLst>
          </p:cNvPr>
          <p:cNvSpPr>
            <a:spLocks noGrp="1"/>
          </p:cNvSpPr>
          <p:nvPr>
            <p:ph type="sldNum" sz="quarter" idx="5"/>
          </p:nvPr>
        </p:nvSpPr>
        <p:spPr/>
        <p:txBody>
          <a:bodyPr/>
          <a:lstStyle/>
          <a:p>
            <a:fld id="{716B40E1-6B58-6542-B459-683BEC69D23B}" type="slidenum">
              <a:rPr lang="en-US" smtClean="0"/>
              <a:t>3</a:t>
            </a:fld>
            <a:endParaRPr lang="en-US"/>
          </a:p>
        </p:txBody>
      </p:sp>
    </p:spTree>
    <p:extLst>
      <p:ext uri="{BB962C8B-B14F-4D97-AF65-F5344CB8AC3E}">
        <p14:creationId xmlns:p14="http://schemas.microsoft.com/office/powerpoint/2010/main" val="409139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Full text slide</a:t>
            </a:r>
          </a:p>
        </p:txBody>
      </p:sp>
      <p:sp>
        <p:nvSpPr>
          <p:cNvPr id="4" name="Slide Number Placeholder 3"/>
          <p:cNvSpPr>
            <a:spLocks noGrp="1"/>
          </p:cNvSpPr>
          <p:nvPr>
            <p:ph type="sldNum" sz="quarter" idx="5"/>
          </p:nvPr>
        </p:nvSpPr>
        <p:spPr/>
        <p:txBody>
          <a:bodyPr/>
          <a:lstStyle/>
          <a:p>
            <a:fld id="{716B40E1-6B58-6542-B459-683BEC69D23B}" type="slidenum">
              <a:rPr lang="en-US" smtClean="0"/>
              <a:t>4</a:t>
            </a:fld>
            <a:endParaRPr lang="en-US"/>
          </a:p>
        </p:txBody>
      </p:sp>
    </p:spTree>
    <p:extLst>
      <p:ext uri="{BB962C8B-B14F-4D97-AF65-F5344CB8AC3E}">
        <p14:creationId xmlns:p14="http://schemas.microsoft.com/office/powerpoint/2010/main" val="311575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440AB-4EF1-571F-45B7-05AEFBFC9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DE69A-7E0E-E7E4-2994-8F83E7588F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8398B-8FA2-4FF9-84A7-A61F410A787C}"/>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C02E52B6-6803-09F6-CD19-423286A489B3}"/>
              </a:ext>
            </a:extLst>
          </p:cNvPr>
          <p:cNvSpPr>
            <a:spLocks noGrp="1"/>
          </p:cNvSpPr>
          <p:nvPr>
            <p:ph type="sldNum" sz="quarter" idx="5"/>
          </p:nvPr>
        </p:nvSpPr>
        <p:spPr/>
        <p:txBody>
          <a:bodyPr/>
          <a:lstStyle/>
          <a:p>
            <a:fld id="{716B40E1-6B58-6542-B459-683BEC69D23B}" type="slidenum">
              <a:rPr lang="en-US" smtClean="0"/>
              <a:t>5</a:t>
            </a:fld>
            <a:endParaRPr lang="en-US"/>
          </a:p>
        </p:txBody>
      </p:sp>
    </p:spTree>
    <p:extLst>
      <p:ext uri="{BB962C8B-B14F-4D97-AF65-F5344CB8AC3E}">
        <p14:creationId xmlns:p14="http://schemas.microsoft.com/office/powerpoint/2010/main" val="316978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1B610-94EF-C1B4-4D35-9D610406E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0BC4E-AE10-C54A-ECBC-E878BBE4C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678F8A-202D-B1FB-2A33-CE04F536CE6E}"/>
              </a:ext>
            </a:extLst>
          </p:cNvPr>
          <p:cNvSpPr>
            <a:spLocks noGrp="1"/>
          </p:cNvSpPr>
          <p:nvPr>
            <p:ph type="body" idx="1"/>
          </p:nvPr>
        </p:nvSpPr>
        <p:spPr/>
        <p:txBody>
          <a:bodyPr/>
          <a:lstStyle/>
          <a:p>
            <a:r>
              <a:rPr lang="en-US"/>
              <a:t>Full text slide</a:t>
            </a:r>
          </a:p>
        </p:txBody>
      </p:sp>
      <p:sp>
        <p:nvSpPr>
          <p:cNvPr id="4" name="Slide Number Placeholder 3">
            <a:extLst>
              <a:ext uri="{FF2B5EF4-FFF2-40B4-BE49-F238E27FC236}">
                <a16:creationId xmlns:a16="http://schemas.microsoft.com/office/drawing/2014/main" id="{F7B53196-D83E-FBDE-0A21-41CC5339D8CE}"/>
              </a:ext>
            </a:extLst>
          </p:cNvPr>
          <p:cNvSpPr>
            <a:spLocks noGrp="1"/>
          </p:cNvSpPr>
          <p:nvPr>
            <p:ph type="sldNum" sz="quarter" idx="5"/>
          </p:nvPr>
        </p:nvSpPr>
        <p:spPr/>
        <p:txBody>
          <a:bodyPr/>
          <a:lstStyle/>
          <a:p>
            <a:fld id="{716B40E1-6B58-6542-B459-683BEC69D23B}" type="slidenum">
              <a:rPr lang="en-US" smtClean="0"/>
              <a:t>6</a:t>
            </a:fld>
            <a:endParaRPr lang="en-US"/>
          </a:p>
        </p:txBody>
      </p:sp>
    </p:spTree>
    <p:extLst>
      <p:ext uri="{BB962C8B-B14F-4D97-AF65-F5344CB8AC3E}">
        <p14:creationId xmlns:p14="http://schemas.microsoft.com/office/powerpoint/2010/main" val="201435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B18E4-C778-4870-53CB-734278796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AD164-4AE2-EF6C-05E6-5264492C3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0CAC9-B754-C4F7-66C6-12832A42DA12}"/>
              </a:ext>
            </a:extLst>
          </p:cNvPr>
          <p:cNvSpPr>
            <a:spLocks noGrp="1"/>
          </p:cNvSpPr>
          <p:nvPr>
            <p:ph type="body" idx="1"/>
          </p:nvPr>
        </p:nvSpPr>
        <p:spPr/>
        <p:txBody>
          <a:bodyPr/>
          <a:lstStyle/>
          <a:p>
            <a:r>
              <a:rPr lang="en-US"/>
              <a:t>Inclusive pedagogies are Intentional </a:t>
            </a:r>
          </a:p>
          <a:p>
            <a:r>
              <a:rPr lang="en-US"/>
              <a:t>Coding organizations design learning environments that prioritize</a:t>
            </a:r>
          </a:p>
          <a:p>
            <a:r>
              <a:rPr lang="en-US"/>
              <a:t>belonging, access, and flexibility in instruction. </a:t>
            </a:r>
          </a:p>
          <a:p>
            <a:endParaRPr lang="en-US"/>
          </a:p>
          <a:p>
            <a:r>
              <a:rPr lang="en-US"/>
              <a:t>Learning Environments Shape Coding Skills </a:t>
            </a:r>
          </a:p>
          <a:p>
            <a:r>
              <a:rPr lang="en-US"/>
              <a:t>Participants develop computational thinking through structured,</a:t>
            </a:r>
          </a:p>
          <a:p>
            <a:r>
              <a:rPr lang="en-US"/>
              <a:t>community-based coding experiences. </a:t>
            </a:r>
          </a:p>
          <a:p>
            <a:endParaRPr lang="en-US"/>
          </a:p>
          <a:p>
            <a:r>
              <a:rPr lang="en-US"/>
              <a:t>Alternative Learning Spaces Fill Gaps </a:t>
            </a:r>
          </a:p>
          <a:p>
            <a:r>
              <a:rPr lang="en-US"/>
              <a:t>These programs provide mentorship, community, and practical</a:t>
            </a:r>
          </a:p>
          <a:p>
            <a:r>
              <a:rPr lang="en-US"/>
              <a:t>experience often missing in traditional CS education.</a:t>
            </a: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DE05CC1C-1796-395C-28E8-6AC77CEC6669}"/>
              </a:ext>
            </a:extLst>
          </p:cNvPr>
          <p:cNvSpPr>
            <a:spLocks noGrp="1"/>
          </p:cNvSpPr>
          <p:nvPr>
            <p:ph type="sldNum" sz="quarter" idx="5"/>
          </p:nvPr>
        </p:nvSpPr>
        <p:spPr/>
        <p:txBody>
          <a:bodyPr/>
          <a:lstStyle/>
          <a:p>
            <a:fld id="{716B40E1-6B58-6542-B459-683BEC69D23B}" type="slidenum">
              <a:rPr lang="en-US" smtClean="0"/>
              <a:t>7</a:t>
            </a:fld>
            <a:endParaRPr lang="en-US"/>
          </a:p>
        </p:txBody>
      </p:sp>
    </p:spTree>
    <p:extLst>
      <p:ext uri="{BB962C8B-B14F-4D97-AF65-F5344CB8AC3E}">
        <p14:creationId xmlns:p14="http://schemas.microsoft.com/office/powerpoint/2010/main" val="199943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Quote slide or powerful statement</a:t>
            </a:r>
          </a:p>
        </p:txBody>
      </p:sp>
      <p:sp>
        <p:nvSpPr>
          <p:cNvPr id="4" name="Slide Number Placeholder 3"/>
          <p:cNvSpPr>
            <a:spLocks noGrp="1"/>
          </p:cNvSpPr>
          <p:nvPr>
            <p:ph type="sldNum" sz="quarter" idx="5"/>
          </p:nvPr>
        </p:nvSpPr>
        <p:spPr/>
        <p:txBody>
          <a:bodyPr/>
          <a:lstStyle/>
          <a:p>
            <a:fld id="{716B40E1-6B58-6542-B459-683BEC69D23B}" type="slidenum">
              <a:rPr lang="en-US" smtClean="0"/>
              <a:t>8</a:t>
            </a:fld>
            <a:endParaRPr lang="en-US"/>
          </a:p>
        </p:txBody>
      </p:sp>
    </p:spTree>
    <p:extLst>
      <p:ext uri="{BB962C8B-B14F-4D97-AF65-F5344CB8AC3E}">
        <p14:creationId xmlns:p14="http://schemas.microsoft.com/office/powerpoint/2010/main" val="92918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Quote slide or powerful statement</a:t>
            </a:r>
          </a:p>
        </p:txBody>
      </p:sp>
      <p:sp>
        <p:nvSpPr>
          <p:cNvPr id="4" name="Slide Number Placeholder 3"/>
          <p:cNvSpPr>
            <a:spLocks noGrp="1"/>
          </p:cNvSpPr>
          <p:nvPr>
            <p:ph type="sldNum" sz="quarter" idx="5"/>
          </p:nvPr>
        </p:nvSpPr>
        <p:spPr/>
        <p:txBody>
          <a:bodyPr/>
          <a:lstStyle/>
          <a:p>
            <a:fld id="{716B40E1-6B58-6542-B459-683BEC69D23B}" type="slidenum">
              <a:rPr lang="en-US" smtClean="0"/>
              <a:t>9</a:t>
            </a:fld>
            <a:endParaRPr lang="en-US"/>
          </a:p>
        </p:txBody>
      </p:sp>
    </p:spTree>
    <p:extLst>
      <p:ext uri="{BB962C8B-B14F-4D97-AF65-F5344CB8AC3E}">
        <p14:creationId xmlns:p14="http://schemas.microsoft.com/office/powerpoint/2010/main" val="929181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27FB5-B432-6EE1-7C2D-EDD619259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FDBC7-7D15-2388-B436-19C017723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EC235A-D331-1C69-DCB3-13C6A75A0AD1}"/>
              </a:ext>
            </a:extLst>
          </p:cNvPr>
          <p:cNvSpPr>
            <a:spLocks noGrp="1"/>
          </p:cNvSpPr>
          <p:nvPr>
            <p:ph type="body" idx="1"/>
          </p:nvPr>
        </p:nvSpPr>
        <p:spPr/>
        <p:txBody>
          <a:bodyPr/>
          <a:lstStyle/>
          <a:p>
            <a:r>
              <a:rPr lang="en-US"/>
              <a:t>Quote slide or powerful statement</a:t>
            </a:r>
          </a:p>
        </p:txBody>
      </p:sp>
      <p:sp>
        <p:nvSpPr>
          <p:cNvPr id="4" name="Slide Number Placeholder 3">
            <a:extLst>
              <a:ext uri="{FF2B5EF4-FFF2-40B4-BE49-F238E27FC236}">
                <a16:creationId xmlns:a16="http://schemas.microsoft.com/office/drawing/2014/main" id="{267CF1B5-8599-D930-C4BC-C2E53E87BC70}"/>
              </a:ext>
            </a:extLst>
          </p:cNvPr>
          <p:cNvSpPr>
            <a:spLocks noGrp="1"/>
          </p:cNvSpPr>
          <p:nvPr>
            <p:ph type="sldNum" sz="quarter" idx="5"/>
          </p:nvPr>
        </p:nvSpPr>
        <p:spPr/>
        <p:txBody>
          <a:bodyPr/>
          <a:lstStyle/>
          <a:p>
            <a:fld id="{716B40E1-6B58-6542-B459-683BEC69D23B}" type="slidenum">
              <a:rPr lang="en-US" smtClean="0"/>
              <a:t>10</a:t>
            </a:fld>
            <a:endParaRPr lang="en-US"/>
          </a:p>
        </p:txBody>
      </p:sp>
    </p:spTree>
    <p:extLst>
      <p:ext uri="{BB962C8B-B14F-4D97-AF65-F5344CB8AC3E}">
        <p14:creationId xmlns:p14="http://schemas.microsoft.com/office/powerpoint/2010/main" val="305739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Slide">
    <p:bg>
      <p:bgPr>
        <a:solidFill>
          <a:srgbClr val="00509A"/>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667602-36C6-AD4B-A000-91432EB808E0}"/>
              </a:ext>
              <a:ext uri="{C183D7F6-B498-43B3-948B-1728B52AA6E4}">
                <adec:decorative xmlns:adec="http://schemas.microsoft.com/office/drawing/2017/decorative" val="1"/>
              </a:ext>
            </a:extLst>
          </p:cNvPr>
          <p:cNvSpPr/>
          <p:nvPr userDrawn="1"/>
        </p:nvSpPr>
        <p:spPr>
          <a:xfrm rot="5400000">
            <a:off x="2667001" y="-2666997"/>
            <a:ext cx="6858000" cy="12191998"/>
          </a:xfrm>
          <a:prstGeom prst="rect">
            <a:avLst/>
          </a:prstGeom>
          <a:solidFill>
            <a:srgbClr val="005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1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Grid Block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C48CE8E-5B1A-3440-BE06-3A2B68613173}"/>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Embry-Riddle wordmark">
            <a:extLst>
              <a:ext uri="{FF2B5EF4-FFF2-40B4-BE49-F238E27FC236}">
                <a16:creationId xmlns:a16="http://schemas.microsoft.com/office/drawing/2014/main" id="{093343DA-253A-5240-AC7D-1B8C7493CDEC}"/>
              </a:ext>
            </a:extLst>
          </p:cNvPr>
          <p:cNvPicPr>
            <a:picLocks noChangeAspect="1"/>
          </p:cNvPicPr>
          <p:nvPr userDrawn="1"/>
        </p:nvPicPr>
        <p:blipFill>
          <a:blip r:embed="rId2"/>
          <a:stretch>
            <a:fillRect/>
          </a:stretch>
        </p:blipFill>
        <p:spPr>
          <a:xfrm>
            <a:off x="10117874" y="332678"/>
            <a:ext cx="1828800" cy="304800"/>
          </a:xfrm>
          <a:prstGeom prst="rect">
            <a:avLst/>
          </a:prstGeom>
        </p:spPr>
      </p:pic>
      <p:sp>
        <p:nvSpPr>
          <p:cNvPr id="10" name="Picture Placeholder 6">
            <a:extLst>
              <a:ext uri="{FF2B5EF4-FFF2-40B4-BE49-F238E27FC236}">
                <a16:creationId xmlns:a16="http://schemas.microsoft.com/office/drawing/2014/main" id="{C6F01912-8A2F-3D4C-B185-CB877EFEA24F}"/>
              </a:ext>
            </a:extLst>
          </p:cNvPr>
          <p:cNvSpPr>
            <a:spLocks noGrp="1"/>
          </p:cNvSpPr>
          <p:nvPr>
            <p:ph type="pic" sz="quarter" idx="19"/>
          </p:nvPr>
        </p:nvSpPr>
        <p:spPr>
          <a:xfrm>
            <a:off x="732454" y="1096832"/>
            <a:ext cx="2532270" cy="2534279"/>
          </a:xfrm>
        </p:spPr>
        <p:txBody>
          <a:bodyPr rtlCol="0">
            <a:normAutofit/>
          </a:bodyPr>
          <a:lstStyle/>
          <a:p>
            <a:pPr lvl="0"/>
            <a:endParaRPr lang="id-ID" noProof="0"/>
          </a:p>
        </p:txBody>
      </p:sp>
      <p:sp>
        <p:nvSpPr>
          <p:cNvPr id="29" name="Rectangle 28">
            <a:extLst>
              <a:ext uri="{FF2B5EF4-FFF2-40B4-BE49-F238E27FC236}">
                <a16:creationId xmlns:a16="http://schemas.microsoft.com/office/drawing/2014/main" id="{149DF6E0-B234-7F41-BF47-8693198B5928}"/>
              </a:ext>
              <a:ext uri="{C183D7F6-B498-43B3-948B-1728B52AA6E4}">
                <adec:decorative xmlns:adec="http://schemas.microsoft.com/office/drawing/2017/decorative" val="1"/>
              </a:ext>
            </a:extLst>
          </p:cNvPr>
          <p:cNvSpPr/>
          <p:nvPr userDrawn="1"/>
        </p:nvSpPr>
        <p:spPr>
          <a:xfrm>
            <a:off x="3467924" y="1096831"/>
            <a:ext cx="2532270" cy="2534279"/>
          </a:xfrm>
          <a:prstGeom prst="rect">
            <a:avLst/>
          </a:prstGeom>
          <a:solidFill>
            <a:srgbClr val="FCC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highlight>
                <a:srgbClr val="FCC100"/>
              </a:highlight>
            </a:endParaRPr>
          </a:p>
        </p:txBody>
      </p:sp>
      <p:sp>
        <p:nvSpPr>
          <p:cNvPr id="24" name="Picture Placeholder 6">
            <a:extLst>
              <a:ext uri="{FF2B5EF4-FFF2-40B4-BE49-F238E27FC236}">
                <a16:creationId xmlns:a16="http://schemas.microsoft.com/office/drawing/2014/main" id="{DEB0ADEB-C167-3146-9A39-32EA9FBC3228}"/>
              </a:ext>
            </a:extLst>
          </p:cNvPr>
          <p:cNvSpPr>
            <a:spLocks noGrp="1"/>
          </p:cNvSpPr>
          <p:nvPr>
            <p:ph type="pic" sz="quarter" idx="23"/>
          </p:nvPr>
        </p:nvSpPr>
        <p:spPr>
          <a:xfrm>
            <a:off x="6211979" y="1096832"/>
            <a:ext cx="2532270" cy="2534279"/>
          </a:xfrm>
        </p:spPr>
        <p:txBody>
          <a:bodyPr rtlCol="0">
            <a:normAutofit/>
          </a:bodyPr>
          <a:lstStyle/>
          <a:p>
            <a:pPr lvl="0"/>
            <a:endParaRPr lang="id-ID" noProof="0"/>
          </a:p>
        </p:txBody>
      </p:sp>
      <p:sp>
        <p:nvSpPr>
          <p:cNvPr id="25" name="Picture Placeholder 6">
            <a:extLst>
              <a:ext uri="{FF2B5EF4-FFF2-40B4-BE49-F238E27FC236}">
                <a16:creationId xmlns:a16="http://schemas.microsoft.com/office/drawing/2014/main" id="{9D8CFFDA-3410-724F-904A-AE70C9D0DACD}"/>
              </a:ext>
            </a:extLst>
          </p:cNvPr>
          <p:cNvSpPr>
            <a:spLocks noGrp="1"/>
          </p:cNvSpPr>
          <p:nvPr>
            <p:ph type="pic" sz="quarter" idx="24"/>
          </p:nvPr>
        </p:nvSpPr>
        <p:spPr>
          <a:xfrm>
            <a:off x="8947449" y="1096832"/>
            <a:ext cx="2532270" cy="2534279"/>
          </a:xfrm>
        </p:spPr>
        <p:txBody>
          <a:bodyPr rtlCol="0">
            <a:normAutofit/>
          </a:bodyPr>
          <a:lstStyle/>
          <a:p>
            <a:pPr lvl="0"/>
            <a:endParaRPr lang="id-ID" noProof="0"/>
          </a:p>
        </p:txBody>
      </p:sp>
      <p:sp>
        <p:nvSpPr>
          <p:cNvPr id="31" name="Rectangle 30">
            <a:extLst>
              <a:ext uri="{FF2B5EF4-FFF2-40B4-BE49-F238E27FC236}">
                <a16:creationId xmlns:a16="http://schemas.microsoft.com/office/drawing/2014/main" id="{1E6D4BC0-1008-3D42-8901-29757DC16773}"/>
              </a:ext>
              <a:ext uri="{C183D7F6-B498-43B3-948B-1728B52AA6E4}">
                <adec:decorative xmlns:adec="http://schemas.microsoft.com/office/drawing/2017/decorative" val="1"/>
              </a:ext>
            </a:extLst>
          </p:cNvPr>
          <p:cNvSpPr/>
          <p:nvPr userDrawn="1"/>
        </p:nvSpPr>
        <p:spPr>
          <a:xfrm>
            <a:off x="732454" y="3847867"/>
            <a:ext cx="2532270" cy="25342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highlight>
                <a:srgbClr val="FCC100"/>
              </a:highlight>
            </a:endParaRPr>
          </a:p>
        </p:txBody>
      </p:sp>
      <p:sp>
        <p:nvSpPr>
          <p:cNvPr id="18" name="Picture Placeholder 6">
            <a:extLst>
              <a:ext uri="{FF2B5EF4-FFF2-40B4-BE49-F238E27FC236}">
                <a16:creationId xmlns:a16="http://schemas.microsoft.com/office/drawing/2014/main" id="{E6119E26-FE16-CF4A-AF8C-EB4189FF677B}"/>
              </a:ext>
            </a:extLst>
          </p:cNvPr>
          <p:cNvSpPr>
            <a:spLocks noGrp="1"/>
          </p:cNvSpPr>
          <p:nvPr>
            <p:ph type="pic" sz="quarter" idx="14"/>
          </p:nvPr>
        </p:nvSpPr>
        <p:spPr>
          <a:xfrm>
            <a:off x="3467924" y="3848826"/>
            <a:ext cx="2532270" cy="2534279"/>
          </a:xfrm>
        </p:spPr>
        <p:txBody>
          <a:bodyPr rtlCol="0">
            <a:normAutofit/>
          </a:bodyPr>
          <a:lstStyle/>
          <a:p>
            <a:pPr lvl="0"/>
            <a:endParaRPr lang="id-ID" noProof="0"/>
          </a:p>
        </p:txBody>
      </p:sp>
      <p:sp>
        <p:nvSpPr>
          <p:cNvPr id="20" name="Picture Placeholder 6">
            <a:extLst>
              <a:ext uri="{FF2B5EF4-FFF2-40B4-BE49-F238E27FC236}">
                <a16:creationId xmlns:a16="http://schemas.microsoft.com/office/drawing/2014/main" id="{8572892F-1839-064E-A139-0CEA16D8D66B}"/>
              </a:ext>
            </a:extLst>
          </p:cNvPr>
          <p:cNvSpPr>
            <a:spLocks noGrp="1"/>
          </p:cNvSpPr>
          <p:nvPr>
            <p:ph type="pic" sz="quarter" idx="21"/>
          </p:nvPr>
        </p:nvSpPr>
        <p:spPr>
          <a:xfrm>
            <a:off x="6211979" y="3848826"/>
            <a:ext cx="2532270" cy="2534279"/>
          </a:xfrm>
        </p:spPr>
        <p:txBody>
          <a:bodyPr rtlCol="0">
            <a:normAutofit/>
          </a:bodyPr>
          <a:lstStyle/>
          <a:p>
            <a:pPr lvl="0"/>
            <a:endParaRPr lang="id-ID" noProof="0"/>
          </a:p>
        </p:txBody>
      </p:sp>
      <p:sp>
        <p:nvSpPr>
          <p:cNvPr id="28" name="Rectangle 27">
            <a:extLst>
              <a:ext uri="{FF2B5EF4-FFF2-40B4-BE49-F238E27FC236}">
                <a16:creationId xmlns:a16="http://schemas.microsoft.com/office/drawing/2014/main" id="{B290F46A-CA4A-9645-92EF-4A3C9518FFBB}"/>
              </a:ext>
              <a:ext uri="{C183D7F6-B498-43B3-948B-1728B52AA6E4}">
                <adec:decorative xmlns:adec="http://schemas.microsoft.com/office/drawing/2017/decorative" val="1"/>
              </a:ext>
            </a:extLst>
          </p:cNvPr>
          <p:cNvSpPr/>
          <p:nvPr userDrawn="1"/>
        </p:nvSpPr>
        <p:spPr>
          <a:xfrm>
            <a:off x="8947450" y="3847867"/>
            <a:ext cx="2553612" cy="2535238"/>
          </a:xfrm>
          <a:prstGeom prst="rect">
            <a:avLst/>
          </a:prstGeom>
          <a:solidFill>
            <a:srgbClr val="0050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Tree>
    <p:extLst>
      <p:ext uri="{BB962C8B-B14F-4D97-AF65-F5344CB8AC3E}">
        <p14:creationId xmlns:p14="http://schemas.microsoft.com/office/powerpoint/2010/main" val="331723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ide Photo Top">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31"/>
            <a:ext cx="12192000" cy="3298369"/>
          </a:xfrm>
        </p:spPr>
        <p:txBody>
          <a:bodyPr rtlCol="0">
            <a:normAutofit/>
          </a:bodyPr>
          <a:lstStyle/>
          <a:p>
            <a:pPr lvl="0"/>
            <a:endParaRPr lang="id-ID" noProof="0"/>
          </a:p>
        </p:txBody>
      </p:sp>
      <p:sp>
        <p:nvSpPr>
          <p:cNvPr id="5" name="Rectangle 4">
            <a:extLst>
              <a:ext uri="{FF2B5EF4-FFF2-40B4-BE49-F238E27FC236}">
                <a16:creationId xmlns:a16="http://schemas.microsoft.com/office/drawing/2014/main" id="{E5B4E21C-D8F7-1744-86C3-3A232A5D7CF9}"/>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84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hoto Blue Overla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31"/>
            <a:ext cx="12191999" cy="6727368"/>
          </a:xfrm>
        </p:spPr>
        <p:txBody>
          <a:bodyPr rtlCol="0">
            <a:normAutofit/>
          </a:bodyPr>
          <a:lstStyle/>
          <a:p>
            <a:pPr lvl="0"/>
            <a:endParaRPr lang="id-ID" noProof="0"/>
          </a:p>
        </p:txBody>
      </p:sp>
      <p:sp>
        <p:nvSpPr>
          <p:cNvPr id="6" name="Rectangle 5">
            <a:extLst>
              <a:ext uri="{FF2B5EF4-FFF2-40B4-BE49-F238E27FC236}">
                <a16:creationId xmlns:a16="http://schemas.microsoft.com/office/drawing/2014/main" id="{4399BA26-EDCB-AC4B-9868-01158775465D}"/>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2EFEF6E-DFBA-9E4C-94AE-F73781D3D919}"/>
              </a:ext>
              <a:ext uri="{C183D7F6-B498-43B3-948B-1728B52AA6E4}">
                <adec:decorative xmlns:adec="http://schemas.microsoft.com/office/drawing/2017/decorative" val="1"/>
              </a:ext>
            </a:extLst>
          </p:cNvPr>
          <p:cNvSpPr/>
          <p:nvPr userDrawn="1"/>
        </p:nvSpPr>
        <p:spPr>
          <a:xfrm>
            <a:off x="1" y="130632"/>
            <a:ext cx="12191999" cy="6727368"/>
          </a:xfrm>
          <a:prstGeom prst="rect">
            <a:avLst/>
          </a:prstGeom>
          <a:solidFill>
            <a:srgbClr val="00509A">
              <a:alpha val="88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301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9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667602-36C6-AD4B-A000-91432EB808E0}"/>
              </a:ext>
              <a:ext uri="{C183D7F6-B498-43B3-948B-1728B52AA6E4}">
                <adec:decorative xmlns:adec="http://schemas.microsoft.com/office/drawing/2017/decorative" val="1"/>
              </a:ext>
            </a:extLst>
          </p:cNvPr>
          <p:cNvSpPr/>
          <p:nvPr userDrawn="1"/>
        </p:nvSpPr>
        <p:spPr>
          <a:xfrm rot="5400000">
            <a:off x="2667001" y="-2666997"/>
            <a:ext cx="6858000" cy="121919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53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31"/>
            <a:ext cx="12191999" cy="6727368"/>
          </a:xfrm>
        </p:spPr>
        <p:txBody>
          <a:bodyPr rtlCol="0">
            <a:normAutofit/>
          </a:bodyPr>
          <a:lstStyle/>
          <a:p>
            <a:pPr lvl="0"/>
            <a:endParaRPr lang="id-ID" noProof="0"/>
          </a:p>
        </p:txBody>
      </p:sp>
      <p:sp>
        <p:nvSpPr>
          <p:cNvPr id="6" name="Rectangle 5">
            <a:extLst>
              <a:ext uri="{FF2B5EF4-FFF2-40B4-BE49-F238E27FC236}">
                <a16:creationId xmlns:a16="http://schemas.microsoft.com/office/drawing/2014/main" id="{4399BA26-EDCB-AC4B-9868-01158775465D}"/>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3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r and Eag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720433-1BF1-DD46-86BC-2B9E6B0DF805}"/>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mbry-Riddle wordmark.">
            <a:extLst>
              <a:ext uri="{FF2B5EF4-FFF2-40B4-BE49-F238E27FC236}">
                <a16:creationId xmlns:a16="http://schemas.microsoft.com/office/drawing/2014/main" id="{D5C2ECB1-A06C-5C4F-BDAC-D3DA513A00D7}"/>
              </a:ext>
            </a:extLst>
          </p:cNvPr>
          <p:cNvPicPr>
            <a:picLocks noChangeAspect="1"/>
          </p:cNvPicPr>
          <p:nvPr userDrawn="1"/>
        </p:nvPicPr>
        <p:blipFill>
          <a:blip r:embed="rId2"/>
          <a:stretch>
            <a:fillRect/>
          </a:stretch>
        </p:blipFill>
        <p:spPr>
          <a:xfrm>
            <a:off x="10117874" y="332678"/>
            <a:ext cx="1828800" cy="304800"/>
          </a:xfrm>
          <a:prstGeom prst="rect">
            <a:avLst/>
          </a:prstGeom>
        </p:spPr>
      </p:pic>
    </p:spTree>
    <p:extLst>
      <p:ext uri="{BB962C8B-B14F-4D97-AF65-F5344CB8AC3E}">
        <p14:creationId xmlns:p14="http://schemas.microsoft.com/office/powerpoint/2010/main" val="10017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icture Lef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32"/>
            <a:ext cx="6096000" cy="6727368"/>
          </a:xfrm>
        </p:spPr>
        <p:txBody>
          <a:bodyPr rtlCol="0">
            <a:normAutofit/>
          </a:bodyPr>
          <a:lstStyle/>
          <a:p>
            <a:pPr lvl="0"/>
            <a:endParaRPr lang="id-ID" noProof="0"/>
          </a:p>
        </p:txBody>
      </p:sp>
      <p:sp>
        <p:nvSpPr>
          <p:cNvPr id="10" name="Rectangle 9">
            <a:extLst>
              <a:ext uri="{FF2B5EF4-FFF2-40B4-BE49-F238E27FC236}">
                <a16:creationId xmlns:a16="http://schemas.microsoft.com/office/drawing/2014/main" id="{69ED6C0D-EBDB-8048-8A42-C8B750D3AE2E}"/>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bry-Riddle wordmark.">
            <a:extLst>
              <a:ext uri="{FF2B5EF4-FFF2-40B4-BE49-F238E27FC236}">
                <a16:creationId xmlns:a16="http://schemas.microsoft.com/office/drawing/2014/main" id="{41909F1C-71CB-D24C-AAC9-99E098F8C411}"/>
              </a:ext>
            </a:extLst>
          </p:cNvPr>
          <p:cNvPicPr>
            <a:picLocks noChangeAspect="1"/>
          </p:cNvPicPr>
          <p:nvPr userDrawn="1"/>
        </p:nvPicPr>
        <p:blipFill>
          <a:blip r:embed="rId2"/>
          <a:stretch>
            <a:fillRect/>
          </a:stretch>
        </p:blipFill>
        <p:spPr>
          <a:xfrm>
            <a:off x="10117874" y="332678"/>
            <a:ext cx="1828800" cy="304800"/>
          </a:xfrm>
          <a:prstGeom prst="rect">
            <a:avLst/>
          </a:prstGeom>
        </p:spPr>
      </p:pic>
    </p:spTree>
    <p:extLst>
      <p:ext uri="{BB962C8B-B14F-4D97-AF65-F5344CB8AC3E}">
        <p14:creationId xmlns:p14="http://schemas.microsoft.com/office/powerpoint/2010/main" val="301096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130632"/>
            <a:ext cx="6096000" cy="6727368"/>
          </a:xfrm>
        </p:spPr>
        <p:txBody>
          <a:bodyPr rtlCol="0">
            <a:normAutofit/>
          </a:bodyPr>
          <a:lstStyle/>
          <a:p>
            <a:pPr lvl="0"/>
            <a:endParaRPr lang="id-ID" noProof="0"/>
          </a:p>
        </p:txBody>
      </p:sp>
      <p:sp>
        <p:nvSpPr>
          <p:cNvPr id="6" name="Rectangle 5">
            <a:extLst>
              <a:ext uri="{FF2B5EF4-FFF2-40B4-BE49-F238E27FC236}">
                <a16:creationId xmlns:a16="http://schemas.microsoft.com/office/drawing/2014/main" id="{4F3DD172-42CC-124A-9EAD-DBF3A73E0068}"/>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mbry-Riddle wordmark">
            <a:extLst>
              <a:ext uri="{FF2B5EF4-FFF2-40B4-BE49-F238E27FC236}">
                <a16:creationId xmlns:a16="http://schemas.microsoft.com/office/drawing/2014/main" id="{1E80EC0A-110A-E24C-8252-9E6BDE8B2BC7}"/>
              </a:ext>
            </a:extLst>
          </p:cNvPr>
          <p:cNvPicPr>
            <a:picLocks noChangeAspect="1"/>
          </p:cNvPicPr>
          <p:nvPr userDrawn="1"/>
        </p:nvPicPr>
        <p:blipFill>
          <a:blip r:embed="rId2"/>
          <a:stretch>
            <a:fillRect/>
          </a:stretch>
        </p:blipFill>
        <p:spPr>
          <a:xfrm>
            <a:off x="252763" y="332678"/>
            <a:ext cx="1828800" cy="304800"/>
          </a:xfrm>
          <a:prstGeom prst="rect">
            <a:avLst/>
          </a:prstGeom>
        </p:spPr>
      </p:pic>
    </p:spTree>
    <p:extLst>
      <p:ext uri="{BB962C8B-B14F-4D97-AF65-F5344CB8AC3E}">
        <p14:creationId xmlns:p14="http://schemas.microsoft.com/office/powerpoint/2010/main" val="102910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Botto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07C24F-5714-9146-B66B-2C051B258AAD}"/>
              </a:ext>
              <a:ext uri="{C183D7F6-B498-43B3-948B-1728B52AA6E4}">
                <adec:decorative xmlns:adec="http://schemas.microsoft.com/office/drawing/2017/decorative" val="1"/>
              </a:ext>
            </a:extLst>
          </p:cNvPr>
          <p:cNvSpPr/>
          <p:nvPr userDrawn="1"/>
        </p:nvSpPr>
        <p:spPr>
          <a:xfrm>
            <a:off x="4155" y="2416629"/>
            <a:ext cx="12187845" cy="44413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33695F-4D59-104F-9559-894258EB7985}"/>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mbry-Riddle wordmark">
            <a:extLst>
              <a:ext uri="{FF2B5EF4-FFF2-40B4-BE49-F238E27FC236}">
                <a16:creationId xmlns:a16="http://schemas.microsoft.com/office/drawing/2014/main" id="{59E19346-CE04-0C4F-9903-979A2D6E7878}"/>
              </a:ext>
            </a:extLst>
          </p:cNvPr>
          <p:cNvPicPr>
            <a:picLocks noChangeAspect="1"/>
          </p:cNvPicPr>
          <p:nvPr userDrawn="1"/>
        </p:nvPicPr>
        <p:blipFill>
          <a:blip r:embed="rId2"/>
          <a:stretch>
            <a:fillRect/>
          </a:stretch>
        </p:blipFill>
        <p:spPr>
          <a:xfrm>
            <a:off x="10117874" y="332678"/>
            <a:ext cx="1828800" cy="304800"/>
          </a:xfrm>
          <a:prstGeom prst="rect">
            <a:avLst/>
          </a:prstGeom>
        </p:spPr>
      </p:pic>
    </p:spTree>
    <p:extLst>
      <p:ext uri="{BB962C8B-B14F-4D97-AF65-F5344CB8AC3E}">
        <p14:creationId xmlns:p14="http://schemas.microsoft.com/office/powerpoint/2010/main" val="21602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Grid 2">
    <p:spTree>
      <p:nvGrpSpPr>
        <p:cNvPr id="1" name=""/>
        <p:cNvGrpSpPr/>
        <p:nvPr/>
      </p:nvGrpSpPr>
      <p:grpSpPr>
        <a:xfrm>
          <a:off x="0" y="0"/>
          <a:ext cx="0" cy="0"/>
          <a:chOff x="0" y="0"/>
          <a:chExt cx="0" cy="0"/>
        </a:xfrm>
      </p:grpSpPr>
      <p:sp>
        <p:nvSpPr>
          <p:cNvPr id="12" name="Picture Placeholder 6"/>
          <p:cNvSpPr>
            <a:spLocks noGrp="1"/>
          </p:cNvSpPr>
          <p:nvPr>
            <p:ph type="pic" sz="quarter" idx="16"/>
          </p:nvPr>
        </p:nvSpPr>
        <p:spPr>
          <a:xfrm>
            <a:off x="6211979" y="1096831"/>
            <a:ext cx="5267740" cy="5286273"/>
          </a:xfrm>
        </p:spPr>
        <p:txBody>
          <a:bodyPr rtlCol="0">
            <a:normAutofit/>
          </a:bodyPr>
          <a:lstStyle/>
          <a:p>
            <a:pPr lvl="0"/>
            <a:endParaRPr lang="id-ID" noProof="0"/>
          </a:p>
        </p:txBody>
      </p:sp>
      <p:sp>
        <p:nvSpPr>
          <p:cNvPr id="15" name="Rectangle 14">
            <a:extLst>
              <a:ext uri="{FF2B5EF4-FFF2-40B4-BE49-F238E27FC236}">
                <a16:creationId xmlns:a16="http://schemas.microsoft.com/office/drawing/2014/main" id="{6C48CE8E-5B1A-3440-BE06-3A2B68613173}"/>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a:extLst>
              <a:ext uri="{FF2B5EF4-FFF2-40B4-BE49-F238E27FC236}">
                <a16:creationId xmlns:a16="http://schemas.microsoft.com/office/drawing/2014/main" id="{BFE76E5C-EF04-924F-B550-7B13EDC8D90F}"/>
              </a:ext>
            </a:extLst>
          </p:cNvPr>
          <p:cNvSpPr>
            <a:spLocks noGrp="1"/>
          </p:cNvSpPr>
          <p:nvPr>
            <p:ph type="pic" sz="quarter" idx="17"/>
          </p:nvPr>
        </p:nvSpPr>
        <p:spPr>
          <a:xfrm>
            <a:off x="732454" y="1096831"/>
            <a:ext cx="5267740" cy="5286273"/>
          </a:xfrm>
        </p:spPr>
        <p:txBody>
          <a:bodyPr rtlCol="0">
            <a:normAutofit/>
          </a:bodyPr>
          <a:lstStyle/>
          <a:p>
            <a:pPr lvl="0"/>
            <a:endParaRPr lang="id-ID" noProof="0"/>
          </a:p>
        </p:txBody>
      </p:sp>
      <p:pic>
        <p:nvPicPr>
          <p:cNvPr id="6" name="Picture 5" descr="Embry-Riddle wordmark.">
            <a:extLst>
              <a:ext uri="{FF2B5EF4-FFF2-40B4-BE49-F238E27FC236}">
                <a16:creationId xmlns:a16="http://schemas.microsoft.com/office/drawing/2014/main" id="{8FF38597-57EC-F849-BDEE-27EE30A0BD71}"/>
              </a:ext>
            </a:extLst>
          </p:cNvPr>
          <p:cNvPicPr>
            <a:picLocks noChangeAspect="1"/>
          </p:cNvPicPr>
          <p:nvPr userDrawn="1"/>
        </p:nvPicPr>
        <p:blipFill>
          <a:blip r:embed="rId2"/>
          <a:stretch>
            <a:fillRect/>
          </a:stretch>
        </p:blipFill>
        <p:spPr>
          <a:xfrm>
            <a:off x="10117874" y="332678"/>
            <a:ext cx="1828800" cy="304800"/>
          </a:xfrm>
          <a:prstGeom prst="rect">
            <a:avLst/>
          </a:prstGeom>
        </p:spPr>
      </p:pic>
    </p:spTree>
    <p:extLst>
      <p:ext uri="{BB962C8B-B14F-4D97-AF65-F5344CB8AC3E}">
        <p14:creationId xmlns:p14="http://schemas.microsoft.com/office/powerpoint/2010/main" val="70964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Grid 4">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C48CE8E-5B1A-3440-BE06-3A2B68613173}"/>
              </a:ext>
              <a:ext uri="{C183D7F6-B498-43B3-948B-1728B52AA6E4}">
                <adec:decorative xmlns:adec="http://schemas.microsoft.com/office/drawing/2017/decorative" val="1"/>
              </a:ext>
            </a:extLst>
          </p:cNvPr>
          <p:cNvSpPr/>
          <p:nvPr userDrawn="1"/>
        </p:nvSpPr>
        <p:spPr>
          <a:xfrm rot="5400000">
            <a:off x="6030687" y="-6030684"/>
            <a:ext cx="130629" cy="1219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mbry-Riddle wordmark">
            <a:extLst>
              <a:ext uri="{FF2B5EF4-FFF2-40B4-BE49-F238E27FC236}">
                <a16:creationId xmlns:a16="http://schemas.microsoft.com/office/drawing/2014/main" id="{DC902EFC-D42D-5D4C-8A23-40A659BF4909}"/>
              </a:ext>
            </a:extLst>
          </p:cNvPr>
          <p:cNvPicPr>
            <a:picLocks noChangeAspect="1"/>
          </p:cNvPicPr>
          <p:nvPr userDrawn="1"/>
        </p:nvPicPr>
        <p:blipFill>
          <a:blip r:embed="rId2"/>
          <a:stretch>
            <a:fillRect/>
          </a:stretch>
        </p:blipFill>
        <p:spPr>
          <a:xfrm>
            <a:off x="10117874" y="332678"/>
            <a:ext cx="1828800" cy="304800"/>
          </a:xfrm>
          <a:prstGeom prst="rect">
            <a:avLst/>
          </a:prstGeom>
        </p:spPr>
      </p:pic>
      <p:sp>
        <p:nvSpPr>
          <p:cNvPr id="23" name="Picture Placeholder 6">
            <a:extLst>
              <a:ext uri="{FF2B5EF4-FFF2-40B4-BE49-F238E27FC236}">
                <a16:creationId xmlns:a16="http://schemas.microsoft.com/office/drawing/2014/main" id="{F0FC16EF-E998-554F-A565-990A0930E11E}"/>
              </a:ext>
            </a:extLst>
          </p:cNvPr>
          <p:cNvSpPr>
            <a:spLocks noGrp="1"/>
          </p:cNvSpPr>
          <p:nvPr>
            <p:ph type="pic" sz="quarter" idx="18"/>
          </p:nvPr>
        </p:nvSpPr>
        <p:spPr>
          <a:xfrm>
            <a:off x="732454" y="1096831"/>
            <a:ext cx="5267740" cy="2534279"/>
          </a:xfrm>
        </p:spPr>
        <p:txBody>
          <a:bodyPr rtlCol="0">
            <a:normAutofit/>
          </a:bodyPr>
          <a:lstStyle/>
          <a:p>
            <a:pPr lvl="0"/>
            <a:endParaRPr lang="id-ID" noProof="0"/>
          </a:p>
        </p:txBody>
      </p:sp>
      <p:sp>
        <p:nvSpPr>
          <p:cNvPr id="17" name="Picture Placeholder 6">
            <a:extLst>
              <a:ext uri="{FF2B5EF4-FFF2-40B4-BE49-F238E27FC236}">
                <a16:creationId xmlns:a16="http://schemas.microsoft.com/office/drawing/2014/main" id="{4D8B2EE7-F678-644E-9B74-ED8D8C4BC12B}"/>
              </a:ext>
            </a:extLst>
          </p:cNvPr>
          <p:cNvSpPr>
            <a:spLocks noGrp="1"/>
          </p:cNvSpPr>
          <p:nvPr>
            <p:ph type="pic" sz="quarter" idx="13"/>
          </p:nvPr>
        </p:nvSpPr>
        <p:spPr>
          <a:xfrm>
            <a:off x="732454" y="3848825"/>
            <a:ext cx="2532270" cy="2534279"/>
          </a:xfrm>
        </p:spPr>
        <p:txBody>
          <a:bodyPr rtlCol="0">
            <a:normAutofit/>
          </a:bodyPr>
          <a:lstStyle/>
          <a:p>
            <a:pPr lvl="0"/>
            <a:endParaRPr lang="id-ID" noProof="0"/>
          </a:p>
        </p:txBody>
      </p:sp>
      <p:sp>
        <p:nvSpPr>
          <p:cNvPr id="18" name="Picture Placeholder 6">
            <a:extLst>
              <a:ext uri="{FF2B5EF4-FFF2-40B4-BE49-F238E27FC236}">
                <a16:creationId xmlns:a16="http://schemas.microsoft.com/office/drawing/2014/main" id="{E6119E26-FE16-CF4A-AF8C-EB4189FF677B}"/>
              </a:ext>
            </a:extLst>
          </p:cNvPr>
          <p:cNvSpPr>
            <a:spLocks noGrp="1"/>
          </p:cNvSpPr>
          <p:nvPr>
            <p:ph type="pic" sz="quarter" idx="14"/>
          </p:nvPr>
        </p:nvSpPr>
        <p:spPr>
          <a:xfrm>
            <a:off x="3467924" y="3848825"/>
            <a:ext cx="2532270" cy="2534279"/>
          </a:xfrm>
        </p:spPr>
        <p:txBody>
          <a:bodyPr rtlCol="0">
            <a:normAutofit/>
          </a:bodyPr>
          <a:lstStyle/>
          <a:p>
            <a:pPr lvl="0"/>
            <a:endParaRPr lang="id-ID" noProof="0"/>
          </a:p>
        </p:txBody>
      </p:sp>
      <p:sp>
        <p:nvSpPr>
          <p:cNvPr id="22" name="Picture Placeholder 6">
            <a:extLst>
              <a:ext uri="{FF2B5EF4-FFF2-40B4-BE49-F238E27FC236}">
                <a16:creationId xmlns:a16="http://schemas.microsoft.com/office/drawing/2014/main" id="{0FD87CB3-7E5E-DF4B-BF7D-C87531280D84}"/>
              </a:ext>
            </a:extLst>
          </p:cNvPr>
          <p:cNvSpPr>
            <a:spLocks noGrp="1"/>
          </p:cNvSpPr>
          <p:nvPr>
            <p:ph type="pic" sz="quarter" idx="17"/>
          </p:nvPr>
        </p:nvSpPr>
        <p:spPr>
          <a:xfrm>
            <a:off x="6211979" y="1096831"/>
            <a:ext cx="5267740" cy="5286273"/>
          </a:xfrm>
        </p:spPr>
        <p:txBody>
          <a:bodyPr rtlCol="0">
            <a:normAutofit/>
          </a:bodyPr>
          <a:lstStyle/>
          <a:p>
            <a:pPr lvl="0"/>
            <a:endParaRPr lang="id-ID" noProof="0"/>
          </a:p>
        </p:txBody>
      </p:sp>
    </p:spTree>
    <p:extLst>
      <p:ext uri="{BB962C8B-B14F-4D97-AF65-F5344CB8AC3E}">
        <p14:creationId xmlns:p14="http://schemas.microsoft.com/office/powerpoint/2010/main" val="315247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FD283-F7F1-EA40-B1FF-779E5473A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128E710-1888-764D-8865-43CB26551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68175-0C34-424F-AC9D-533EC2981B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ABA0A19-D344-0341-ADFD-57A3E377ED21}" type="datetimeFigureOut">
              <a:rPr lang="en-US" smtClean="0"/>
              <a:pPr/>
              <a:t>4/4/25</a:t>
            </a:fld>
            <a:endParaRPr lang="en-US"/>
          </a:p>
        </p:txBody>
      </p:sp>
      <p:sp>
        <p:nvSpPr>
          <p:cNvPr id="5" name="Footer Placeholder 4">
            <a:extLst>
              <a:ext uri="{FF2B5EF4-FFF2-40B4-BE49-F238E27FC236}">
                <a16:creationId xmlns:a16="http://schemas.microsoft.com/office/drawing/2014/main" id="{1E70FBAB-E6EE-3847-8E5C-70BB30378D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60CAD7B-BBB4-074D-8042-366791D90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BE4FE07-E262-8340-BC14-9BBFD105B2FB}" type="slidenum">
              <a:rPr lang="en-US" smtClean="0"/>
              <a:pPr/>
              <a:t>‹#›</a:t>
            </a:fld>
            <a:endParaRPr lang="en-US"/>
          </a:p>
        </p:txBody>
      </p:sp>
    </p:spTree>
    <p:extLst>
      <p:ext uri="{BB962C8B-B14F-4D97-AF65-F5344CB8AC3E}">
        <p14:creationId xmlns:p14="http://schemas.microsoft.com/office/powerpoint/2010/main" val="4056904806"/>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70" r:id="rId3"/>
    <p:sldLayoutId id="2147483649" r:id="rId4"/>
    <p:sldLayoutId id="2147483661" r:id="rId5"/>
    <p:sldLayoutId id="2147483662" r:id="rId6"/>
    <p:sldLayoutId id="2147483667" r:id="rId7"/>
    <p:sldLayoutId id="2147483671" r:id="rId8"/>
    <p:sldLayoutId id="2147483669" r:id="rId9"/>
    <p:sldLayoutId id="2147483672" r:id="rId10"/>
    <p:sldLayoutId id="2147483664" r:id="rId11"/>
    <p:sldLayoutId id="2147483665" r:id="rId12"/>
    <p:sldLayoutId id="2147483655" r:id="rId13"/>
  </p:sldLayoutIdLst>
  <p:txStyles>
    <p:titleStyle>
      <a:lvl1pPr algn="l" defTabSz="914400" rtl="0" eaLnBrk="1" latinLnBrk="0" hangingPunct="1">
        <a:lnSpc>
          <a:spcPct val="90000"/>
        </a:lnSpc>
        <a:spcBef>
          <a:spcPct val="0"/>
        </a:spcBef>
        <a:buNone/>
        <a:defRPr sz="6600" kern="1200">
          <a:solidFill>
            <a:schemeClr val="bg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189_DFFBE83.xml"/><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86_5E22D1C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88_545FACB9.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F56C26-3BA9-714F-8BDF-76FE507DEF70}"/>
              </a:ext>
            </a:extLst>
          </p:cNvPr>
          <p:cNvSpPr txBox="1"/>
          <p:nvPr/>
        </p:nvSpPr>
        <p:spPr>
          <a:xfrm>
            <a:off x="1396337" y="3303324"/>
            <a:ext cx="9704416" cy="2308300"/>
          </a:xfrm>
          <a:prstGeom prst="rect">
            <a:avLst/>
          </a:prstGeom>
        </p:spPr>
        <p:txBody>
          <a:bodyPr wrap="square" lIns="91416" tIns="45708" rIns="91416" bIns="45708" rtlCol="0" anchor="t">
            <a:spAutoFit/>
          </a:bodyPr>
          <a:lstStyle/>
          <a:p>
            <a:pPr algn="ctr">
              <a:tabLst>
                <a:tab pos="3590925" algn="l"/>
              </a:tabLst>
            </a:pPr>
            <a:endParaRPr lang="en-US" sz="1600">
              <a:solidFill>
                <a:schemeClr val="bg1"/>
              </a:solidFill>
              <a:ea typeface="Calibri"/>
              <a:cs typeface="Calibri"/>
            </a:endParaRPr>
          </a:p>
          <a:p>
            <a:pPr algn="ctr">
              <a:tabLst>
                <a:tab pos="3590925" algn="l"/>
              </a:tabLst>
            </a:pPr>
            <a:r>
              <a:rPr lang="en-US" sz="1600" b="1">
                <a:solidFill>
                  <a:schemeClr val="bg1"/>
                </a:solidFill>
              </a:rPr>
              <a:t>Taylor Hobbs &amp; Fiya Clerget</a:t>
            </a:r>
            <a:endParaRPr lang="en-US" sz="1600" b="1">
              <a:solidFill>
                <a:schemeClr val="bg1"/>
              </a:solidFill>
              <a:ea typeface="Calibri"/>
              <a:cs typeface="Calibri"/>
            </a:endParaRPr>
          </a:p>
          <a:p>
            <a:pPr algn="ctr">
              <a:tabLst>
                <a:tab pos="3590925" algn="l"/>
              </a:tabLst>
            </a:pPr>
            <a:r>
              <a:rPr lang="en-US" sz="1600">
                <a:solidFill>
                  <a:schemeClr val="bg1"/>
                </a:solidFill>
              </a:rPr>
              <a:t>Department of Computer, Electrical, Software Engineering, College of Engineering</a:t>
            </a:r>
            <a:endParaRPr lang="en-US" sz="1600">
              <a:solidFill>
                <a:schemeClr val="bg1"/>
              </a:solidFill>
              <a:ea typeface="Calibri"/>
              <a:cs typeface="Calibri"/>
            </a:endParaRPr>
          </a:p>
          <a:p>
            <a:pPr algn="ctr">
              <a:tabLst>
                <a:tab pos="3590925" algn="l"/>
              </a:tabLst>
            </a:pPr>
            <a:endParaRPr lang="en-US" sz="1600">
              <a:solidFill>
                <a:schemeClr val="bg1"/>
              </a:solidFill>
              <a:ea typeface="Calibri"/>
              <a:cs typeface="Calibri"/>
            </a:endParaRPr>
          </a:p>
          <a:p>
            <a:pPr algn="ctr">
              <a:tabLst>
                <a:tab pos="3590925" algn="l"/>
              </a:tabLst>
            </a:pPr>
            <a:r>
              <a:rPr lang="en-US" sz="1600" b="1">
                <a:solidFill>
                  <a:schemeClr val="bg1"/>
                </a:solidFill>
              </a:rPr>
              <a:t>Chanel Davis </a:t>
            </a:r>
            <a:endParaRPr lang="en-US" sz="1600" b="1">
              <a:solidFill>
                <a:schemeClr val="bg1"/>
              </a:solidFill>
              <a:ea typeface="Calibri"/>
              <a:cs typeface="Calibri"/>
            </a:endParaRPr>
          </a:p>
          <a:p>
            <a:pPr algn="ctr">
              <a:tabLst>
                <a:tab pos="3590925" algn="l"/>
              </a:tabLst>
            </a:pPr>
            <a:r>
              <a:rPr lang="en-US" sz="1600">
                <a:solidFill>
                  <a:schemeClr val="bg1"/>
                </a:solidFill>
              </a:rPr>
              <a:t>Department of Aerospace Engineering, College of Engineering</a:t>
            </a:r>
            <a:endParaRPr lang="en-US" sz="1600">
              <a:solidFill>
                <a:schemeClr val="bg1"/>
              </a:solidFill>
              <a:ea typeface="Calibri"/>
              <a:cs typeface="Calibri"/>
            </a:endParaRPr>
          </a:p>
          <a:p>
            <a:pPr algn="ctr">
              <a:tabLst>
                <a:tab pos="3590925" algn="l"/>
              </a:tabLst>
            </a:pPr>
            <a:endParaRPr lang="en-US" sz="1600">
              <a:solidFill>
                <a:schemeClr val="bg1"/>
              </a:solidFill>
              <a:ea typeface="Calibri"/>
              <a:cs typeface="Calibri"/>
            </a:endParaRPr>
          </a:p>
          <a:p>
            <a:pPr algn="ctr">
              <a:tabLst>
                <a:tab pos="3590925" algn="l"/>
              </a:tabLst>
            </a:pPr>
            <a:r>
              <a:rPr lang="en-US" sz="1600" b="1">
                <a:solidFill>
                  <a:schemeClr val="bg1"/>
                </a:solidFill>
              </a:rPr>
              <a:t>Faculty Mentor: Dr. Ashley Rea </a:t>
            </a:r>
            <a:endParaRPr lang="en-US" sz="1600" b="1">
              <a:solidFill>
                <a:schemeClr val="bg1"/>
              </a:solidFill>
              <a:ea typeface="Calibri"/>
              <a:cs typeface="Calibri"/>
            </a:endParaRPr>
          </a:p>
          <a:p>
            <a:pPr algn="ctr">
              <a:tabLst>
                <a:tab pos="3590925" algn="l"/>
              </a:tabLst>
            </a:pPr>
            <a:r>
              <a:rPr lang="en-US" sz="1600">
                <a:solidFill>
                  <a:schemeClr val="bg1"/>
                </a:solidFill>
              </a:rPr>
              <a:t>Department of Humanities and Communication, College of Arts and Sciences</a:t>
            </a:r>
            <a:endParaRPr lang="en-US" sz="1600">
              <a:solidFill>
                <a:schemeClr val="bg1"/>
              </a:solidFill>
              <a:ea typeface="Calibri"/>
              <a:cs typeface="Calibri"/>
            </a:endParaRPr>
          </a:p>
        </p:txBody>
      </p:sp>
      <p:sp>
        <p:nvSpPr>
          <p:cNvPr id="5" name="Title 4">
            <a:extLst>
              <a:ext uri="{FF2B5EF4-FFF2-40B4-BE49-F238E27FC236}">
                <a16:creationId xmlns:a16="http://schemas.microsoft.com/office/drawing/2014/main" id="{BF4181BB-12C5-344A-B7F3-8149BB1F132D}"/>
              </a:ext>
            </a:extLst>
          </p:cNvPr>
          <p:cNvSpPr txBox="1">
            <a:spLocks noGrp="1"/>
          </p:cNvSpPr>
          <p:nvPr>
            <p:ph type="title" idx="4294967295"/>
          </p:nvPr>
        </p:nvSpPr>
        <p:spPr>
          <a:xfrm>
            <a:off x="1078671" y="1797908"/>
            <a:ext cx="9944917" cy="1384970"/>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lnSpc>
                <a:spcPct val="100000"/>
              </a:lnSpc>
              <a:spcBef>
                <a:spcPts val="0"/>
              </a:spcBef>
              <a:tabLst>
                <a:tab pos="3590925" algn="l"/>
              </a:tabLst>
              <a:defRPr/>
            </a:pPr>
            <a:r>
              <a:rPr lang="en-US" sz="2800" b="1" spc="300">
                <a:solidFill>
                  <a:schemeClr val="bg1"/>
                </a:solidFill>
                <a:latin typeface="Arial"/>
                <a:ea typeface="Roboto"/>
                <a:cs typeface="Arial"/>
              </a:rPr>
              <a:t>Facilitating Women's Success in Software Engineering through non-traditional Educational Environments</a:t>
            </a:r>
            <a:endParaRPr kumimoji="0" lang="en-US" sz="2800" b="1" i="0" u="none" strike="noStrike" kern="1200" cap="none" spc="300" normalizeH="0" baseline="0" noProof="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2" name="TextBox 1">
            <a:extLst>
              <a:ext uri="{FF2B5EF4-FFF2-40B4-BE49-F238E27FC236}">
                <a16:creationId xmlns:a16="http://schemas.microsoft.com/office/drawing/2014/main" id="{ACA11DF4-1B3C-5D41-5261-6DA5BD75AB95}"/>
              </a:ext>
            </a:extLst>
          </p:cNvPr>
          <p:cNvSpPr txBox="1"/>
          <p:nvPr/>
        </p:nvSpPr>
        <p:spPr>
          <a:xfrm>
            <a:off x="3040653" y="257445"/>
            <a:ext cx="6159713" cy="694718"/>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lnSpc>
                <a:spcPct val="150000"/>
              </a:lnSpc>
              <a:tabLst>
                <a:tab pos="3590925" algn="l"/>
              </a:tabLst>
            </a:pPr>
            <a:r>
              <a:rPr lang="en-US" sz="1400">
                <a:solidFill>
                  <a:schemeClr val="bg1"/>
                </a:solidFill>
                <a:latin typeface="Tahoma"/>
                <a:ea typeface="Tahoma"/>
                <a:cs typeface="Tahoma"/>
              </a:rPr>
              <a:t>Arizona Space Grant Symposium​</a:t>
            </a:r>
            <a:endParaRPr lang="en-US" sz="1400">
              <a:solidFill>
                <a:schemeClr val="bg1"/>
              </a:solidFill>
              <a:ea typeface="Calibri"/>
              <a:cs typeface="Calibri"/>
            </a:endParaRPr>
          </a:p>
          <a:p>
            <a:pPr algn="ctr">
              <a:lnSpc>
                <a:spcPct val="150000"/>
              </a:lnSpc>
              <a:tabLst>
                <a:tab pos="3590925" algn="l"/>
              </a:tabLst>
            </a:pPr>
            <a:r>
              <a:rPr lang="en-US" sz="1400">
                <a:solidFill>
                  <a:schemeClr val="bg1"/>
                </a:solidFill>
                <a:latin typeface="Tahoma"/>
                <a:ea typeface="Tahoma"/>
                <a:cs typeface="Tahoma"/>
              </a:rPr>
              <a:t>April 19th, Arizona State University</a:t>
            </a:r>
          </a:p>
        </p:txBody>
      </p:sp>
      <p:pic>
        <p:nvPicPr>
          <p:cNvPr id="3" name="Picture 2" descr="A silhouette of a cactus and mountains&#10;&#10;AI-generated content may be incorrect.">
            <a:extLst>
              <a:ext uri="{FF2B5EF4-FFF2-40B4-BE49-F238E27FC236}">
                <a16:creationId xmlns:a16="http://schemas.microsoft.com/office/drawing/2014/main" id="{5A021877-AFA3-93AE-B37C-F7007CA6200E}"/>
              </a:ext>
            </a:extLst>
          </p:cNvPr>
          <p:cNvPicPr>
            <a:picLocks noChangeAspect="1"/>
          </p:cNvPicPr>
          <p:nvPr/>
        </p:nvPicPr>
        <p:blipFill>
          <a:blip r:embed="rId3"/>
          <a:stretch>
            <a:fillRect/>
          </a:stretch>
        </p:blipFill>
        <p:spPr>
          <a:xfrm>
            <a:off x="11343180" y="5714079"/>
            <a:ext cx="740750" cy="1214545"/>
          </a:xfrm>
          <a:prstGeom prst="rect">
            <a:avLst/>
          </a:prstGeom>
        </p:spPr>
      </p:pic>
      <p:grpSp>
        <p:nvGrpSpPr>
          <p:cNvPr id="8" name="Group 7">
            <a:extLst>
              <a:ext uri="{FF2B5EF4-FFF2-40B4-BE49-F238E27FC236}">
                <a16:creationId xmlns:a16="http://schemas.microsoft.com/office/drawing/2014/main" id="{8AA5053A-8D32-E1D9-8DE1-86DE818AA48B}"/>
              </a:ext>
            </a:extLst>
          </p:cNvPr>
          <p:cNvGrpSpPr/>
          <p:nvPr/>
        </p:nvGrpSpPr>
        <p:grpSpPr>
          <a:xfrm>
            <a:off x="117572" y="5710159"/>
            <a:ext cx="1078005" cy="1074391"/>
            <a:chOff x="325414" y="161050"/>
            <a:chExt cx="1078005" cy="1074391"/>
          </a:xfrm>
        </p:grpSpPr>
        <p:sp>
          <p:nvSpPr>
            <p:cNvPr id="9" name="Rectangle 8">
              <a:extLst>
                <a:ext uri="{FF2B5EF4-FFF2-40B4-BE49-F238E27FC236}">
                  <a16:creationId xmlns:a16="http://schemas.microsoft.com/office/drawing/2014/main" id="{E3C28731-2E2C-191F-003C-2D161738DEC0}"/>
                </a:ext>
              </a:extLst>
            </p:cNvPr>
            <p:cNvSpPr/>
            <p:nvPr/>
          </p:nvSpPr>
          <p:spPr>
            <a:xfrm>
              <a:off x="483274" y="412724"/>
              <a:ext cx="752637" cy="5690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63"/>
              <a:endParaRPr lang="en-US">
                <a:solidFill>
                  <a:prstClr val="white"/>
                </a:solidFill>
                <a:latin typeface="Calibri" panose="020F0502020204030204"/>
              </a:endParaRPr>
            </a:p>
          </p:txBody>
        </p:sp>
        <p:pic>
          <p:nvPicPr>
            <p:cNvPr id="10" name="Picture 9" descr="Logo&#10;&#10;Description automatically generated">
              <a:extLst>
                <a:ext uri="{FF2B5EF4-FFF2-40B4-BE49-F238E27FC236}">
                  <a16:creationId xmlns:a16="http://schemas.microsoft.com/office/drawing/2014/main" id="{6AD80401-E693-8AF3-0A9F-144C1791A59D}"/>
                </a:ext>
              </a:extLst>
            </p:cNvPr>
            <p:cNvPicPr>
              <a:picLocks noChangeAspect="1"/>
            </p:cNvPicPr>
            <p:nvPr/>
          </p:nvPicPr>
          <p:blipFill>
            <a:blip r:embed="rId4"/>
            <a:stretch>
              <a:fillRect/>
            </a:stretch>
          </p:blipFill>
          <p:spPr>
            <a:xfrm>
              <a:off x="325414" y="161050"/>
              <a:ext cx="1078005" cy="1074391"/>
            </a:xfrm>
            <a:prstGeom prst="rect">
              <a:avLst/>
            </a:prstGeom>
          </p:spPr>
        </p:pic>
      </p:grpSp>
    </p:spTree>
    <p:extLst>
      <p:ext uri="{BB962C8B-B14F-4D97-AF65-F5344CB8AC3E}">
        <p14:creationId xmlns:p14="http://schemas.microsoft.com/office/powerpoint/2010/main" val="58457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2E328-DC21-12E3-8AA5-BC784CB1F93F}"/>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1546619-B7D1-806D-4A67-A536AD0FF9D2}"/>
              </a:ext>
              <a:ext uri="{C183D7F6-B498-43B3-948B-1728B52AA6E4}">
                <adec:decorative xmlns:adec="http://schemas.microsoft.com/office/drawing/2017/decorative" val="1"/>
              </a:ext>
            </a:extLst>
          </p:cNvPr>
          <p:cNvCxnSpPr>
            <a:cxnSpLocks/>
          </p:cNvCxnSpPr>
          <p:nvPr/>
        </p:nvCxnSpPr>
        <p:spPr>
          <a:xfrm>
            <a:off x="4843461" y="1635922"/>
            <a:ext cx="2419350" cy="0"/>
          </a:xfrm>
          <a:prstGeom prst="line">
            <a:avLst/>
          </a:prstGeom>
          <a:ln w="69850">
            <a:solidFill>
              <a:srgbClr val="FCC1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B6EA14ED-828D-9647-90A4-438D5102E5ED}"/>
              </a:ext>
            </a:extLst>
          </p:cNvPr>
          <p:cNvSpPr txBox="1">
            <a:spLocks noGrp="1"/>
          </p:cNvSpPr>
          <p:nvPr>
            <p:ph type="title" idx="4294967295"/>
          </p:nvPr>
        </p:nvSpPr>
        <p:spPr>
          <a:xfrm>
            <a:off x="1870558" y="1846978"/>
            <a:ext cx="8447369" cy="3170074"/>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lnSpc>
                <a:spcPct val="100000"/>
              </a:lnSpc>
              <a:spcBef>
                <a:spcPts val="0"/>
              </a:spcBef>
              <a:tabLst>
                <a:tab pos="3590925" algn="l"/>
              </a:tabLst>
              <a:defRPr/>
            </a:pPr>
            <a:r>
              <a:rPr lang="en-US" sz="2000">
                <a:solidFill>
                  <a:schemeClr val="bg1"/>
                </a:solidFill>
                <a:latin typeface="Arial"/>
                <a:ea typeface="+mn-ea"/>
                <a:cs typeface="Arial"/>
              </a:rPr>
              <a:t>"We need to be careful as a society not to reduce coding to just the hard skill sets,</a:t>
            </a:r>
            <a:r>
              <a:rPr lang="en-US" sz="2000" b="1">
                <a:solidFill>
                  <a:schemeClr val="bg1"/>
                </a:solidFill>
                <a:latin typeface="Arial"/>
                <a:ea typeface="+mn-ea"/>
                <a:cs typeface="Arial"/>
              </a:rPr>
              <a:t> because a lot of problems come from not marrying the machine understanding with human understanding</a:t>
            </a:r>
            <a:r>
              <a:rPr lang="en-US" sz="2000">
                <a:solidFill>
                  <a:schemeClr val="bg1"/>
                </a:solidFill>
                <a:latin typeface="Arial"/>
                <a:ea typeface="+mn-ea"/>
                <a:cs typeface="Arial"/>
              </a:rPr>
              <a:t>…. </a:t>
            </a:r>
            <a:br>
              <a:rPr lang="en-US" sz="2000">
                <a:solidFill>
                  <a:schemeClr val="bg1"/>
                </a:solidFill>
                <a:latin typeface="Arial"/>
                <a:ea typeface="+mn-ea"/>
                <a:cs typeface="Arial"/>
              </a:rPr>
            </a:br>
            <a:br>
              <a:rPr lang="en-US" sz="2000">
                <a:latin typeface="Arial"/>
                <a:ea typeface="+mn-ea"/>
                <a:cs typeface="Arial"/>
              </a:rPr>
            </a:br>
            <a:r>
              <a:rPr lang="en-US" sz="2000">
                <a:solidFill>
                  <a:schemeClr val="bg1"/>
                </a:solidFill>
                <a:latin typeface="Arial"/>
                <a:ea typeface="+mn-ea"/>
                <a:cs typeface="Arial"/>
              </a:rPr>
              <a:t>In the 90s you would have computer viruses. They would get transmitted, but you [could] change the machines and make them more virus-proof. Nowadays, [for] things that go viral like fake news on social media, your transmitters are humans, and </a:t>
            </a:r>
            <a:r>
              <a:rPr lang="en-US" sz="2000" b="1">
                <a:solidFill>
                  <a:schemeClr val="bg1"/>
                </a:solidFill>
                <a:latin typeface="Arial"/>
                <a:ea typeface="+mn-ea"/>
                <a:cs typeface="Arial"/>
              </a:rPr>
              <a:t>we can’t reengineer the humans.</a:t>
            </a:r>
            <a:r>
              <a:rPr lang="en-US" sz="2000">
                <a:solidFill>
                  <a:schemeClr val="bg1"/>
                </a:solidFill>
                <a:latin typeface="Arial"/>
                <a:ea typeface="+mn-ea"/>
                <a:cs typeface="Arial"/>
              </a:rPr>
              <a:t>"</a:t>
            </a:r>
            <a:br>
              <a:rPr lang="en-US" sz="2000">
                <a:latin typeface="Arial"/>
                <a:ea typeface="+mn-ea"/>
                <a:cs typeface="Arial"/>
              </a:rPr>
            </a:br>
            <a:br>
              <a:rPr lang="en-US" sz="2000">
                <a:ea typeface="+mn-ea"/>
              </a:rPr>
            </a:br>
            <a:r>
              <a:rPr lang="en-US" sz="2000">
                <a:solidFill>
                  <a:schemeClr val="bg1"/>
                </a:solidFill>
                <a:latin typeface="Arial"/>
                <a:ea typeface="+mn-ea"/>
                <a:cs typeface="Arial"/>
              </a:rPr>
              <a:t>—Kassandra, Coding Workshop Participant</a:t>
            </a:r>
            <a:endParaRPr lang="en-US" sz="2000">
              <a:solidFill>
                <a:schemeClr val="bg1"/>
              </a:solidFill>
              <a:ea typeface="+mn-ea"/>
            </a:endParaRPr>
          </a:p>
        </p:txBody>
      </p:sp>
      <p:cxnSp>
        <p:nvCxnSpPr>
          <p:cNvPr id="5" name="Straight Connector 4">
            <a:extLst>
              <a:ext uri="{FF2B5EF4-FFF2-40B4-BE49-F238E27FC236}">
                <a16:creationId xmlns:a16="http://schemas.microsoft.com/office/drawing/2014/main" id="{FFB4203D-91F3-BF5B-6473-05463BDDEA6C}"/>
              </a:ext>
              <a:ext uri="{C183D7F6-B498-43B3-948B-1728B52AA6E4}">
                <adec:decorative xmlns:adec="http://schemas.microsoft.com/office/drawing/2017/decorative" val="1"/>
              </a:ext>
            </a:extLst>
          </p:cNvPr>
          <p:cNvCxnSpPr>
            <a:cxnSpLocks/>
          </p:cNvCxnSpPr>
          <p:nvPr/>
        </p:nvCxnSpPr>
        <p:spPr>
          <a:xfrm>
            <a:off x="4843461" y="5222078"/>
            <a:ext cx="2419350" cy="0"/>
          </a:xfrm>
          <a:prstGeom prst="line">
            <a:avLst/>
          </a:prstGeom>
          <a:ln w="69850">
            <a:solidFill>
              <a:srgbClr val="FCC100"/>
            </a:solidFill>
          </a:ln>
        </p:spPr>
        <p:style>
          <a:lnRef idx="1">
            <a:schemeClr val="accent1"/>
          </a:lnRef>
          <a:fillRef idx="0">
            <a:schemeClr val="accent1"/>
          </a:fillRef>
          <a:effectRef idx="0">
            <a:schemeClr val="accent1"/>
          </a:effectRef>
          <a:fontRef idx="minor">
            <a:schemeClr val="tx1"/>
          </a:fontRef>
        </p:style>
      </p:cxnSp>
      <p:pic>
        <p:nvPicPr>
          <p:cNvPr id="7" name="Picture 6" descr="Embry-Riddle Aeronautical University wordmark.">
            <a:extLst>
              <a:ext uri="{FF2B5EF4-FFF2-40B4-BE49-F238E27FC236}">
                <a16:creationId xmlns:a16="http://schemas.microsoft.com/office/drawing/2014/main" id="{07390FF4-BD65-21B2-9DD8-41FC2DC2DA69}"/>
              </a:ext>
            </a:extLst>
          </p:cNvPr>
          <p:cNvPicPr>
            <a:picLocks noChangeAspect="1"/>
          </p:cNvPicPr>
          <p:nvPr/>
        </p:nvPicPr>
        <p:blipFill>
          <a:blip r:embed="rId3"/>
          <a:stretch>
            <a:fillRect/>
          </a:stretch>
        </p:blipFill>
        <p:spPr>
          <a:xfrm>
            <a:off x="5080000" y="6097536"/>
            <a:ext cx="2032000" cy="338667"/>
          </a:xfrm>
          <a:prstGeom prst="rect">
            <a:avLst/>
          </a:prstGeom>
        </p:spPr>
      </p:pic>
    </p:spTree>
    <p:extLst>
      <p:ext uri="{BB962C8B-B14F-4D97-AF65-F5344CB8AC3E}">
        <p14:creationId xmlns:p14="http://schemas.microsoft.com/office/powerpoint/2010/main" val="3896795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39D28-388A-2790-EEBA-82F05750EFB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D441895-9A95-86EA-9D51-6FC9B7F06BBB}"/>
              </a:ext>
            </a:extLst>
          </p:cNvPr>
          <p:cNvSpPr txBox="1">
            <a:spLocks noGrp="1"/>
          </p:cNvSpPr>
          <p:nvPr>
            <p:ph type="title" idx="4294967295"/>
          </p:nvPr>
        </p:nvSpPr>
        <p:spPr>
          <a:xfrm>
            <a:off x="847345" y="888630"/>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a:solidFill>
                  <a:srgbClr val="00509A"/>
                </a:solidFill>
                <a:latin typeface="Arial"/>
                <a:ea typeface="Roboto"/>
                <a:cs typeface="Arial"/>
              </a:rPr>
              <a:t>Implications</a:t>
            </a:r>
            <a:endParaRPr kumimoji="0" lang="en-US" sz="2800" b="1" i="0" u="none" strike="noStrike" kern="1200" cap="none" spc="0" normalizeH="0" baseline="0" noProof="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EB3ED161-A33B-BDA3-7D10-368B52EFA358}"/>
              </a:ext>
            </a:extLst>
          </p:cNvPr>
          <p:cNvGraphicFramePr/>
          <p:nvPr>
            <p:extLst>
              <p:ext uri="{D42A27DB-BD31-4B8C-83A1-F6EECF244321}">
                <p14:modId xmlns:p14="http://schemas.microsoft.com/office/powerpoint/2010/main" val="1730697471"/>
              </p:ext>
            </p:extLst>
          </p:nvPr>
        </p:nvGraphicFramePr>
        <p:xfrm>
          <a:off x="712298" y="1712768"/>
          <a:ext cx="10754589" cy="45927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86425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0D02B-54EA-FD5E-3551-063DD225704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B548B2A-1F5A-7805-1D73-617BA51BDB65}"/>
              </a:ext>
            </a:extLst>
          </p:cNvPr>
          <p:cNvSpPr txBox="1">
            <a:spLocks noGrp="1"/>
          </p:cNvSpPr>
          <p:nvPr>
            <p:ph type="title" idx="4294967295"/>
          </p:nvPr>
        </p:nvSpPr>
        <p:spPr>
          <a:xfrm>
            <a:off x="847345" y="888630"/>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a:solidFill>
                  <a:srgbClr val="00509A"/>
                </a:solidFill>
                <a:latin typeface="Arial"/>
                <a:ea typeface="Roboto"/>
                <a:cs typeface="Arial"/>
              </a:rPr>
              <a:t>Challenges</a:t>
            </a:r>
            <a:endParaRPr kumimoji="0" lang="en-US" sz="2800" b="1" i="0" u="none" strike="noStrike" kern="1200" cap="none" spc="0" normalizeH="0" baseline="0" noProof="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graphicFrame>
        <p:nvGraphicFramePr>
          <p:cNvPr id="11" name="Diagram 10">
            <a:extLst>
              <a:ext uri="{FF2B5EF4-FFF2-40B4-BE49-F238E27FC236}">
                <a16:creationId xmlns:a16="http://schemas.microsoft.com/office/drawing/2014/main" id="{86429F8E-FE8C-CB7B-D9A6-D2C07132809E}"/>
              </a:ext>
            </a:extLst>
          </p:cNvPr>
          <p:cNvGraphicFramePr/>
          <p:nvPr>
            <p:extLst>
              <p:ext uri="{D42A27DB-BD31-4B8C-83A1-F6EECF244321}">
                <p14:modId xmlns:p14="http://schemas.microsoft.com/office/powerpoint/2010/main" val="129066403"/>
              </p:ext>
            </p:extLst>
          </p:nvPr>
        </p:nvGraphicFramePr>
        <p:xfrm>
          <a:off x="1818889" y="1714400"/>
          <a:ext cx="8554220" cy="4292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503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0A6B6-E0C3-F317-BD10-554CFEE3BC0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ADCF5DC-0043-661D-77A8-72FF24D44749}"/>
              </a:ext>
            </a:extLst>
          </p:cNvPr>
          <p:cNvSpPr txBox="1">
            <a:spLocks noGrp="1"/>
          </p:cNvSpPr>
          <p:nvPr>
            <p:ph type="title" idx="4294967295"/>
          </p:nvPr>
        </p:nvSpPr>
        <p:spPr>
          <a:xfrm>
            <a:off x="847345" y="888630"/>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a:solidFill>
                  <a:srgbClr val="00509A"/>
                </a:solidFill>
                <a:latin typeface="Arial"/>
                <a:ea typeface="Roboto"/>
                <a:cs typeface="Arial"/>
              </a:rPr>
              <a:t>Future Research</a:t>
            </a:r>
            <a:endParaRPr lang="en-US" sz="2800" b="1" i="0" u="none" strike="noStrike" kern="1200" cap="none" spc="0" normalizeH="0" baseline="0" noProof="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9" name="Rectangle 8">
            <a:extLst>
              <a:ext uri="{FF2B5EF4-FFF2-40B4-BE49-F238E27FC236}">
                <a16:creationId xmlns:a16="http://schemas.microsoft.com/office/drawing/2014/main" id="{4654DB99-616F-31F0-059E-92F73477ED8B}"/>
              </a:ext>
            </a:extLst>
          </p:cNvPr>
          <p:cNvSpPr/>
          <p:nvPr/>
        </p:nvSpPr>
        <p:spPr>
          <a:xfrm>
            <a:off x="847345" y="2753164"/>
            <a:ext cx="6413411" cy="561116"/>
          </a:xfrm>
          <a:prstGeom prst="rect">
            <a:avLst/>
          </a:prstGeom>
          <a:noFill/>
        </p:spPr>
        <p:txBody>
          <a:bodyPr wrap="square" lIns="91440" tIns="45720" rIns="91440" bIns="45720" anchor="t">
            <a:spAutoFit/>
          </a:bodyPr>
          <a:lstStyle/>
          <a:p>
            <a:pPr>
              <a:defRPr/>
            </a:pPr>
            <a:endParaRPr lang="en-US" sz="1600">
              <a:solidFill>
                <a:schemeClr val="tx1">
                  <a:lumMod val="75000"/>
                  <a:lumOff val="25000"/>
                </a:schemeClr>
              </a:solidFill>
              <a:latin typeface="Arial"/>
              <a:ea typeface="Calibri"/>
              <a:cs typeface="Calibri"/>
            </a:endParaRPr>
          </a:p>
          <a:p>
            <a:pPr marL="171450" indent="-171450">
              <a:lnSpc>
                <a:spcPct val="150000"/>
              </a:lnSpc>
              <a:buFont typeface="Arial" panose="020B0604020202020204" pitchFamily="34" charset="0"/>
              <a:buChar char="•"/>
              <a:defRPr/>
            </a:pPr>
            <a:endParaRPr lang="en-US" sz="1100">
              <a:solidFill>
                <a:schemeClr val="tx1">
                  <a:lumMod val="75000"/>
                  <a:lumOff val="25000"/>
                </a:schemeClr>
              </a:solidFill>
              <a:latin typeface="Arial" panose="020B0604020202020204" pitchFamily="34" charset="0"/>
              <a:ea typeface="Adobe Fan Heiti Std B" panose="020B0700000000000000" pitchFamily="34" charset="-128"/>
              <a:cs typeface="Arial" panose="020B0604020202020204" pitchFamily="34" charset="0"/>
            </a:endParaRPr>
          </a:p>
        </p:txBody>
      </p:sp>
      <p:graphicFrame>
        <p:nvGraphicFramePr>
          <p:cNvPr id="141" name="Diagram 140">
            <a:extLst>
              <a:ext uri="{FF2B5EF4-FFF2-40B4-BE49-F238E27FC236}">
                <a16:creationId xmlns:a16="http://schemas.microsoft.com/office/drawing/2014/main" id="{74FCBBC6-36DF-EE8D-D4CD-9DED94E06D19}"/>
              </a:ext>
            </a:extLst>
          </p:cNvPr>
          <p:cNvGraphicFramePr/>
          <p:nvPr>
            <p:extLst>
              <p:ext uri="{D42A27DB-BD31-4B8C-83A1-F6EECF244321}">
                <p14:modId xmlns:p14="http://schemas.microsoft.com/office/powerpoint/2010/main" val="380400682"/>
              </p:ext>
            </p:extLst>
          </p:nvPr>
        </p:nvGraphicFramePr>
        <p:xfrm>
          <a:off x="1411674" y="1552950"/>
          <a:ext cx="9367597" cy="4952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193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D1618-924C-1F48-BC64-4C64D5363795}"/>
              </a:ext>
            </a:extLst>
          </p:cNvPr>
          <p:cNvSpPr txBox="1">
            <a:spLocks noGrp="1"/>
          </p:cNvSpPr>
          <p:nvPr>
            <p:ph type="title" idx="4294967295"/>
          </p:nvPr>
        </p:nvSpPr>
        <p:spPr>
          <a:xfrm>
            <a:off x="864278" y="752735"/>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tab pos="3590925" algn="l"/>
              </a:tabLst>
              <a:defRPr/>
            </a:pPr>
            <a:r>
              <a:rPr lang="en-US" sz="2800" b="1">
                <a:solidFill>
                  <a:srgbClr val="00509A"/>
                </a:solidFill>
                <a:latin typeface="Arial"/>
                <a:ea typeface="Roboto"/>
                <a:cs typeface="Arial"/>
              </a:rPr>
              <a:t>Introduction</a:t>
            </a:r>
            <a:endParaRPr kumimoji="0" lang="en-US" sz="2800" b="1" i="0" u="none" strike="noStrike" kern="1200" cap="none" spc="0" normalizeH="0" baseline="0" noProof="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9" name="Rectangle 8">
            <a:extLst>
              <a:ext uri="{FF2B5EF4-FFF2-40B4-BE49-F238E27FC236}">
                <a16:creationId xmlns:a16="http://schemas.microsoft.com/office/drawing/2014/main" id="{C5A60248-2700-094D-9F0E-48EF242B22CF}"/>
              </a:ext>
            </a:extLst>
          </p:cNvPr>
          <p:cNvSpPr/>
          <p:nvPr/>
        </p:nvSpPr>
        <p:spPr>
          <a:xfrm>
            <a:off x="644145" y="1711764"/>
            <a:ext cx="10908246" cy="1169551"/>
          </a:xfrm>
          <a:prstGeom prst="rect">
            <a:avLst/>
          </a:prstGeom>
        </p:spPr>
        <p:txBody>
          <a:bodyPr wrap="square" lIns="91440" tIns="45720" rIns="91440" bIns="45720" anchor="t">
            <a:spAutoFit/>
          </a:bodyPr>
          <a:lstStyle/>
          <a:p>
            <a:pPr>
              <a:defRPr/>
            </a:pPr>
            <a:endParaRPr lang="en-US" sz="1600">
              <a:solidFill>
                <a:schemeClr val="tx1">
                  <a:lumMod val="75000"/>
                  <a:lumOff val="25000"/>
                </a:schemeClr>
              </a:solidFill>
              <a:ea typeface="Calibri"/>
              <a:cs typeface="Calibri"/>
            </a:endParaRPr>
          </a:p>
          <a:p>
            <a:pPr>
              <a:defRPr/>
            </a:pPr>
            <a:endParaRPr lang="en-US"/>
          </a:p>
          <a:p>
            <a:pPr>
              <a:defRPr/>
            </a:pPr>
            <a:endParaRPr lang="en-US"/>
          </a:p>
          <a:p>
            <a:pPr>
              <a:defRPr/>
            </a:pPr>
            <a:endParaRPr lang="en-US">
              <a:solidFill>
                <a:srgbClr val="FF0000"/>
              </a:solidFill>
            </a:endParaRPr>
          </a:p>
        </p:txBody>
      </p:sp>
      <p:graphicFrame>
        <p:nvGraphicFramePr>
          <p:cNvPr id="104" name="Diagram 103">
            <a:extLst>
              <a:ext uri="{FF2B5EF4-FFF2-40B4-BE49-F238E27FC236}">
                <a16:creationId xmlns:a16="http://schemas.microsoft.com/office/drawing/2014/main" id="{1679827E-8231-D7B5-4319-3417678B0F50}"/>
              </a:ext>
            </a:extLst>
          </p:cNvPr>
          <p:cNvGraphicFramePr/>
          <p:nvPr>
            <p:extLst>
              <p:ext uri="{D42A27DB-BD31-4B8C-83A1-F6EECF244321}">
                <p14:modId xmlns:p14="http://schemas.microsoft.com/office/powerpoint/2010/main" val="1255686446"/>
              </p:ext>
            </p:extLst>
          </p:nvPr>
        </p:nvGraphicFramePr>
        <p:xfrm>
          <a:off x="861136" y="1442441"/>
          <a:ext cx="10520959" cy="503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704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B38BF-B698-541A-2823-C2CDFB049687}"/>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19E51B80-BFD3-F2F3-B333-FB2E5353B5B3}"/>
              </a:ext>
            </a:extLst>
          </p:cNvPr>
          <p:cNvSpPr txBox="1">
            <a:spLocks/>
          </p:cNvSpPr>
          <p:nvPr/>
        </p:nvSpPr>
        <p:spPr>
          <a:xfrm>
            <a:off x="845360" y="1120124"/>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6600" kern="1200">
                <a:solidFill>
                  <a:schemeClr val="bg1">
                    <a:lumMod val="50000"/>
                  </a:schemeClr>
                </a:solidFill>
                <a:latin typeface="Arial" panose="020B0604020202020204" pitchFamily="34" charset="0"/>
                <a:ea typeface="+mj-ea"/>
                <a:cs typeface="Arial" panose="020B0604020202020204" pitchFamily="34" charset="0"/>
              </a:defRPr>
            </a:lvl1pPr>
          </a:lstStyle>
          <a:p>
            <a:pPr>
              <a:lnSpc>
                <a:spcPct val="100000"/>
              </a:lnSpc>
              <a:spcBef>
                <a:spcPts val="0"/>
              </a:spcBef>
              <a:tabLst>
                <a:tab pos="3590925" algn="l"/>
              </a:tabLst>
              <a:defRPr/>
            </a:pPr>
            <a:r>
              <a:rPr lang="en-US" sz="2800" b="1">
                <a:solidFill>
                  <a:srgbClr val="00509A"/>
                </a:solidFill>
                <a:latin typeface="Arial"/>
                <a:ea typeface="Roboto"/>
                <a:cs typeface="Arial"/>
              </a:rPr>
              <a:t>Research Questions</a:t>
            </a:r>
            <a:endParaRPr lang="en-US" sz="2800" b="1">
              <a:solidFill>
                <a:srgbClr val="00509A"/>
              </a:solidFill>
              <a:ea typeface="Roboto" panose="02000000000000000000" pitchFamily="2" charset="0"/>
            </a:endParaRPr>
          </a:p>
        </p:txBody>
      </p:sp>
      <p:cxnSp>
        <p:nvCxnSpPr>
          <p:cNvPr id="6" name="Straight Connector 5">
            <a:extLst>
              <a:ext uri="{FF2B5EF4-FFF2-40B4-BE49-F238E27FC236}">
                <a16:creationId xmlns:a16="http://schemas.microsoft.com/office/drawing/2014/main" id="{8235B31F-671E-F888-BD04-4EAD71B1D72D}"/>
              </a:ext>
              <a:ext uri="{C183D7F6-B498-43B3-948B-1728B52AA6E4}">
                <adec:decorative xmlns:adec="http://schemas.microsoft.com/office/drawing/2017/decorative" val="1"/>
              </a:ext>
            </a:extLst>
          </p:cNvPr>
          <p:cNvCxnSpPr>
            <a:cxnSpLocks/>
          </p:cNvCxnSpPr>
          <p:nvPr/>
        </p:nvCxnSpPr>
        <p:spPr>
          <a:xfrm>
            <a:off x="2283796" y="2198971"/>
            <a:ext cx="28936" cy="3370547"/>
          </a:xfrm>
          <a:prstGeom prst="line">
            <a:avLst/>
          </a:prstGeom>
          <a:ln w="127000">
            <a:solidFill>
              <a:srgbClr val="FCC1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AF25A62-565C-BC98-8970-8BE27D5C547B}"/>
              </a:ext>
            </a:extLst>
          </p:cNvPr>
          <p:cNvSpPr txBox="1"/>
          <p:nvPr/>
        </p:nvSpPr>
        <p:spPr>
          <a:xfrm>
            <a:off x="2436694" y="2198849"/>
            <a:ext cx="7633985" cy="3539406"/>
          </a:xfrm>
          <a:prstGeom prst="rect">
            <a:avLst/>
          </a:prstGeom>
        </p:spPr>
        <p:txBody>
          <a:bodyPr wrap="square" lIns="91416" tIns="45708" rIns="91416" bIns="45708" rtlCol="0" anchor="t">
            <a:spAutoFit/>
          </a:bodyPr>
          <a:lstStyle/>
          <a:p>
            <a:pPr>
              <a:tabLst>
                <a:tab pos="3590925" algn="l"/>
              </a:tabLst>
            </a:pPr>
            <a:r>
              <a:rPr lang="en-US" sz="2800">
                <a:latin typeface="Arial"/>
                <a:ea typeface="+mn-lt"/>
                <a:cs typeface="+mn-lt"/>
              </a:rPr>
              <a:t>How is programming literacy understood, taught, and practiced in coding education designed to increase representation, access, and equity in technology outside traditional university programs? </a:t>
            </a:r>
          </a:p>
          <a:p>
            <a:pPr>
              <a:tabLst>
                <a:tab pos="3590925" algn="l"/>
              </a:tabLst>
            </a:pPr>
            <a:endParaRPr lang="en-US" sz="2800">
              <a:latin typeface="Arial"/>
              <a:ea typeface="+mn-lt"/>
              <a:cs typeface="+mn-lt"/>
            </a:endParaRPr>
          </a:p>
          <a:p>
            <a:pPr>
              <a:tabLst>
                <a:tab pos="3590925" algn="l"/>
              </a:tabLst>
            </a:pPr>
            <a:r>
              <a:rPr lang="en-US" sz="2800">
                <a:latin typeface="Arial"/>
                <a:ea typeface="+mn-lt"/>
                <a:cs typeface="+mn-lt"/>
              </a:rPr>
              <a:t>What are the implications of these approaches for software engineering education?</a:t>
            </a:r>
          </a:p>
        </p:txBody>
      </p:sp>
    </p:spTree>
    <p:extLst>
      <p:ext uri="{BB962C8B-B14F-4D97-AF65-F5344CB8AC3E}">
        <p14:creationId xmlns:p14="http://schemas.microsoft.com/office/powerpoint/2010/main" val="1380607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32A07B-96D2-6F4D-AB8B-90186A3F0A24}"/>
              </a:ext>
            </a:extLst>
          </p:cNvPr>
          <p:cNvSpPr txBox="1">
            <a:spLocks noGrp="1"/>
          </p:cNvSpPr>
          <p:nvPr>
            <p:ph type="title" idx="4294967295"/>
          </p:nvPr>
        </p:nvSpPr>
        <p:spPr>
          <a:xfrm>
            <a:off x="847345" y="1023668"/>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a:solidFill>
                  <a:srgbClr val="00509A"/>
                </a:solidFill>
                <a:latin typeface="Arial"/>
                <a:ea typeface="Roboto"/>
                <a:cs typeface="Arial"/>
              </a:rPr>
              <a:t>Previous Research</a:t>
            </a:r>
            <a:endParaRPr lang="en-US"/>
          </a:p>
        </p:txBody>
      </p:sp>
      <p:graphicFrame>
        <p:nvGraphicFramePr>
          <p:cNvPr id="2" name="Diagram 1">
            <a:extLst>
              <a:ext uri="{FF2B5EF4-FFF2-40B4-BE49-F238E27FC236}">
                <a16:creationId xmlns:a16="http://schemas.microsoft.com/office/drawing/2014/main" id="{A8E61D15-0089-F6FB-004F-2DCC67848525}"/>
              </a:ext>
            </a:extLst>
          </p:cNvPr>
          <p:cNvGraphicFramePr/>
          <p:nvPr>
            <p:extLst>
              <p:ext uri="{D42A27DB-BD31-4B8C-83A1-F6EECF244321}">
                <p14:modId xmlns:p14="http://schemas.microsoft.com/office/powerpoint/2010/main" val="3658948928"/>
              </p:ext>
            </p:extLst>
          </p:nvPr>
        </p:nvGraphicFramePr>
        <p:xfrm>
          <a:off x="851358" y="1280685"/>
          <a:ext cx="10063156" cy="526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076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91336-C9AA-B544-A79E-F803E7D3B8D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505ECCE-6733-1DCE-5E54-E7FEA67C6334}"/>
              </a:ext>
            </a:extLst>
          </p:cNvPr>
          <p:cNvSpPr txBox="1">
            <a:spLocks noGrp="1"/>
          </p:cNvSpPr>
          <p:nvPr>
            <p:ph type="title" idx="4294967295"/>
          </p:nvPr>
        </p:nvSpPr>
        <p:spPr>
          <a:xfrm>
            <a:off x="847345" y="747953"/>
            <a:ext cx="8811491"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a:solidFill>
                  <a:srgbClr val="00509A"/>
                </a:solidFill>
                <a:latin typeface="Arial"/>
                <a:ea typeface="Roboto"/>
                <a:cs typeface="Arial"/>
              </a:rPr>
              <a:t>Data Collection &amp; Analysis Methods</a:t>
            </a:r>
            <a:endParaRPr lang="en-US" sz="2800" b="1" i="0" u="none" strike="noStrike" kern="1200" cap="none" spc="0" normalizeH="0" baseline="0" noProof="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TextBox 3">
            <a:extLst>
              <a:ext uri="{FF2B5EF4-FFF2-40B4-BE49-F238E27FC236}">
                <a16:creationId xmlns:a16="http://schemas.microsoft.com/office/drawing/2014/main" id="{2F577C14-C2BD-1D25-B00A-998D3FB2518E}"/>
              </a:ext>
            </a:extLst>
          </p:cNvPr>
          <p:cNvSpPr txBox="1"/>
          <p:nvPr/>
        </p:nvSpPr>
        <p:spPr>
          <a:xfrm>
            <a:off x="848854" y="5320601"/>
            <a:ext cx="10546466" cy="1287508"/>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50000"/>
              </a:lnSpc>
              <a:tabLst>
                <a:tab pos="3590925" algn="l"/>
              </a:tabLst>
            </a:pPr>
            <a:r>
              <a:rPr lang="en-US">
                <a:latin typeface="Arial"/>
                <a:ea typeface="+mn-lt"/>
                <a:cs typeface="+mn-lt"/>
              </a:rPr>
              <a:t>Participant observation (Rai &amp; Druschke, 2018)</a:t>
            </a:r>
            <a:endParaRPr lang="en-US">
              <a:latin typeface="Arial"/>
              <a:cs typeface="Arial"/>
            </a:endParaRPr>
          </a:p>
          <a:p>
            <a:pPr>
              <a:lnSpc>
                <a:spcPct val="150000"/>
              </a:lnSpc>
              <a:tabLst>
                <a:tab pos="3590925" algn="l"/>
              </a:tabLst>
            </a:pPr>
            <a:r>
              <a:rPr lang="en-US">
                <a:latin typeface="Arial"/>
                <a:ea typeface="+mn-lt"/>
                <a:cs typeface="+mn-lt"/>
              </a:rPr>
              <a:t>Qualitative semi-structured interviews (Stake, 2010)</a:t>
            </a:r>
            <a:endParaRPr lang="en-US">
              <a:latin typeface="Arial"/>
              <a:cs typeface="Arial"/>
            </a:endParaRPr>
          </a:p>
          <a:p>
            <a:pPr>
              <a:lnSpc>
                <a:spcPct val="150000"/>
              </a:lnSpc>
              <a:tabLst>
                <a:tab pos="3590925" algn="l"/>
              </a:tabLst>
            </a:pPr>
            <a:r>
              <a:rPr lang="en-US">
                <a:latin typeface="Arial"/>
                <a:ea typeface="+mn-lt"/>
                <a:cs typeface="+mn-lt"/>
              </a:rPr>
              <a:t>Grounded theory analysis (Saldaña, 2016; Urquhart, 2013 )</a:t>
            </a:r>
            <a:endParaRPr lang="en-US">
              <a:latin typeface="Arial"/>
            </a:endParaRPr>
          </a:p>
        </p:txBody>
      </p:sp>
      <p:pic>
        <p:nvPicPr>
          <p:cNvPr id="7" name="Picture 6" descr="A cover of a book&#10;&#10;AI-generated content may be incorrect.">
            <a:extLst>
              <a:ext uri="{FF2B5EF4-FFF2-40B4-BE49-F238E27FC236}">
                <a16:creationId xmlns:a16="http://schemas.microsoft.com/office/drawing/2014/main" id="{968003DB-BAE5-E2C6-2D22-7F7CF848ED5D}"/>
              </a:ext>
            </a:extLst>
          </p:cNvPr>
          <p:cNvPicPr>
            <a:picLocks noChangeAspect="1"/>
          </p:cNvPicPr>
          <p:nvPr/>
        </p:nvPicPr>
        <p:blipFill>
          <a:blip r:embed="rId3"/>
          <a:stretch>
            <a:fillRect/>
          </a:stretch>
        </p:blipFill>
        <p:spPr>
          <a:xfrm>
            <a:off x="8967945" y="1575377"/>
            <a:ext cx="2428875" cy="3448050"/>
          </a:xfrm>
          <a:prstGeom prst="rect">
            <a:avLst/>
          </a:prstGeom>
          <a:ln>
            <a:solidFill>
              <a:schemeClr val="tx1"/>
            </a:solidFill>
          </a:ln>
        </p:spPr>
      </p:pic>
      <p:pic>
        <p:nvPicPr>
          <p:cNvPr id="8" name="Picture 7" descr="A book cover with orange text&#10;&#10;AI-generated content may be incorrect.">
            <a:extLst>
              <a:ext uri="{FF2B5EF4-FFF2-40B4-BE49-F238E27FC236}">
                <a16:creationId xmlns:a16="http://schemas.microsoft.com/office/drawing/2014/main" id="{19B59965-E299-2E81-8013-C10A97214D38}"/>
              </a:ext>
            </a:extLst>
          </p:cNvPr>
          <p:cNvPicPr>
            <a:picLocks noChangeAspect="1"/>
          </p:cNvPicPr>
          <p:nvPr/>
        </p:nvPicPr>
        <p:blipFill>
          <a:blip r:embed="rId4"/>
          <a:stretch>
            <a:fillRect/>
          </a:stretch>
        </p:blipFill>
        <p:spPr>
          <a:xfrm>
            <a:off x="6334531" y="1539788"/>
            <a:ext cx="2447925" cy="3486150"/>
          </a:xfrm>
          <a:prstGeom prst="rect">
            <a:avLst/>
          </a:prstGeom>
          <a:ln>
            <a:solidFill>
              <a:schemeClr val="tx1"/>
            </a:solidFill>
          </a:ln>
        </p:spPr>
      </p:pic>
      <p:pic>
        <p:nvPicPr>
          <p:cNvPr id="9" name="Picture 8" descr="Qualitative Research: Studying How Things Work">
            <a:extLst>
              <a:ext uri="{FF2B5EF4-FFF2-40B4-BE49-F238E27FC236}">
                <a16:creationId xmlns:a16="http://schemas.microsoft.com/office/drawing/2014/main" id="{40C7EACA-E976-6E28-80D6-67EA74689326}"/>
              </a:ext>
            </a:extLst>
          </p:cNvPr>
          <p:cNvPicPr>
            <a:picLocks noChangeAspect="1"/>
          </p:cNvPicPr>
          <p:nvPr/>
        </p:nvPicPr>
        <p:blipFill>
          <a:blip r:embed="rId5"/>
          <a:stretch>
            <a:fillRect/>
          </a:stretch>
        </p:blipFill>
        <p:spPr>
          <a:xfrm>
            <a:off x="3672119" y="1537328"/>
            <a:ext cx="2425579" cy="3467623"/>
          </a:xfrm>
          <a:prstGeom prst="rect">
            <a:avLst/>
          </a:prstGeom>
          <a:ln>
            <a:solidFill>
              <a:schemeClr val="tx1"/>
            </a:solidFill>
          </a:ln>
        </p:spPr>
      </p:pic>
      <p:pic>
        <p:nvPicPr>
          <p:cNvPr id="2" name="Picture 1" descr="Field Rhetoric">
            <a:extLst>
              <a:ext uri="{FF2B5EF4-FFF2-40B4-BE49-F238E27FC236}">
                <a16:creationId xmlns:a16="http://schemas.microsoft.com/office/drawing/2014/main" id="{C6648B9B-2C9E-0749-15C8-2E3668A05FD0}"/>
              </a:ext>
            </a:extLst>
          </p:cNvPr>
          <p:cNvPicPr>
            <a:picLocks noChangeAspect="1"/>
          </p:cNvPicPr>
          <p:nvPr/>
        </p:nvPicPr>
        <p:blipFill>
          <a:blip r:embed="rId6"/>
          <a:stretch>
            <a:fillRect/>
          </a:stretch>
        </p:blipFill>
        <p:spPr>
          <a:xfrm>
            <a:off x="849923" y="1541585"/>
            <a:ext cx="2538046" cy="3487616"/>
          </a:xfrm>
          <a:prstGeom prst="rect">
            <a:avLst/>
          </a:prstGeom>
          <a:ln>
            <a:solidFill>
              <a:schemeClr val="tx1"/>
            </a:solidFill>
          </a:ln>
        </p:spPr>
      </p:pic>
    </p:spTree>
    <p:extLst>
      <p:ext uri="{BB962C8B-B14F-4D97-AF65-F5344CB8AC3E}">
        <p14:creationId xmlns:p14="http://schemas.microsoft.com/office/powerpoint/2010/main" val="406456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2437E-91E7-6AB0-793E-850DE5F945E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ED9F328-A6FC-3D23-899F-42CB7ABB0516}"/>
              </a:ext>
            </a:extLst>
          </p:cNvPr>
          <p:cNvSpPr txBox="1">
            <a:spLocks noGrp="1"/>
          </p:cNvSpPr>
          <p:nvPr>
            <p:ph type="title" idx="4294967295"/>
          </p:nvPr>
        </p:nvSpPr>
        <p:spPr>
          <a:xfrm>
            <a:off x="742962" y="888630"/>
            <a:ext cx="8915874"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a:solidFill>
                  <a:srgbClr val="00509A"/>
                </a:solidFill>
                <a:latin typeface="Arial"/>
                <a:ea typeface="Roboto"/>
                <a:cs typeface="Arial"/>
              </a:rPr>
              <a:t>Data Collection Sites</a:t>
            </a:r>
            <a:endParaRPr kumimoji="0" lang="en-US" sz="2800" b="1" i="0" u="none" strike="noStrike" kern="1200" cap="none" spc="0" normalizeH="0" baseline="0" noProof="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graphicFrame>
        <p:nvGraphicFramePr>
          <p:cNvPr id="8" name="Table 7">
            <a:extLst>
              <a:ext uri="{FF2B5EF4-FFF2-40B4-BE49-F238E27FC236}">
                <a16:creationId xmlns:a16="http://schemas.microsoft.com/office/drawing/2014/main" id="{2F37B43F-C178-0C13-84D5-EBEA7C8D9A85}"/>
              </a:ext>
            </a:extLst>
          </p:cNvPr>
          <p:cNvGraphicFramePr>
            <a:graphicFrameLocks noGrp="1"/>
          </p:cNvGraphicFramePr>
          <p:nvPr>
            <p:extLst>
              <p:ext uri="{D42A27DB-BD31-4B8C-83A1-F6EECF244321}">
                <p14:modId xmlns:p14="http://schemas.microsoft.com/office/powerpoint/2010/main" val="3282934702"/>
              </p:ext>
            </p:extLst>
          </p:nvPr>
        </p:nvGraphicFramePr>
        <p:xfrm>
          <a:off x="575357" y="1408386"/>
          <a:ext cx="11036624" cy="5053153"/>
        </p:xfrm>
        <a:graphic>
          <a:graphicData uri="http://schemas.openxmlformats.org/drawingml/2006/table">
            <a:tbl>
              <a:tblPr firstRow="1" bandRow="1">
                <a:tableStyleId>{5C22544A-7EE6-4342-B048-85BDC9FD1C3A}</a:tableStyleId>
              </a:tblPr>
              <a:tblGrid>
                <a:gridCol w="1267626">
                  <a:extLst>
                    <a:ext uri="{9D8B030D-6E8A-4147-A177-3AD203B41FA5}">
                      <a16:colId xmlns:a16="http://schemas.microsoft.com/office/drawing/2014/main" val="2439280446"/>
                    </a:ext>
                  </a:extLst>
                </a:gridCol>
                <a:gridCol w="2435551">
                  <a:extLst>
                    <a:ext uri="{9D8B030D-6E8A-4147-A177-3AD203B41FA5}">
                      <a16:colId xmlns:a16="http://schemas.microsoft.com/office/drawing/2014/main" val="1502492009"/>
                    </a:ext>
                  </a:extLst>
                </a:gridCol>
                <a:gridCol w="2933061">
                  <a:extLst>
                    <a:ext uri="{9D8B030D-6E8A-4147-A177-3AD203B41FA5}">
                      <a16:colId xmlns:a16="http://schemas.microsoft.com/office/drawing/2014/main" val="21813309"/>
                    </a:ext>
                  </a:extLst>
                </a:gridCol>
                <a:gridCol w="2200193">
                  <a:extLst>
                    <a:ext uri="{9D8B030D-6E8A-4147-A177-3AD203B41FA5}">
                      <a16:colId xmlns:a16="http://schemas.microsoft.com/office/drawing/2014/main" val="3516124887"/>
                    </a:ext>
                  </a:extLst>
                </a:gridCol>
                <a:gridCol w="2200193">
                  <a:extLst>
                    <a:ext uri="{9D8B030D-6E8A-4147-A177-3AD203B41FA5}">
                      <a16:colId xmlns:a16="http://schemas.microsoft.com/office/drawing/2014/main" val="3124298138"/>
                    </a:ext>
                  </a:extLst>
                </a:gridCol>
              </a:tblGrid>
              <a:tr h="492572">
                <a:tc>
                  <a:txBody>
                    <a:bodyPr/>
                    <a:lstStyle/>
                    <a:p>
                      <a:pPr lvl="0" rtl="0">
                        <a:lnSpc>
                          <a:spcPts val="1552"/>
                        </a:lnSpc>
                        <a:buNone/>
                      </a:pPr>
                      <a:r>
                        <a:rPr lang="es-US" sz="1400">
                          <a:effectLst/>
                          <a:latin typeface="Arial"/>
                        </a:rPr>
                        <a:t>Case </a:t>
                      </a:r>
                      <a:r>
                        <a:rPr lang="es-US" sz="1400" err="1">
                          <a:effectLst/>
                          <a:latin typeface="Arial"/>
                        </a:rPr>
                        <a:t>Study</a:t>
                      </a:r>
                      <a:r>
                        <a:rPr lang="es-US" sz="1400">
                          <a:effectLst/>
                          <a:latin typeface="Arial"/>
                        </a:rPr>
                        <a:t> </a:t>
                      </a:r>
                    </a:p>
                  </a:txBody>
                  <a:tcPr marL="85725" marR="85725" marT="85725" marB="85725">
                    <a:solidFill>
                      <a:srgbClr val="00509A"/>
                    </a:solidFill>
                  </a:tcPr>
                </a:tc>
                <a:tc>
                  <a:txBody>
                    <a:bodyPr/>
                    <a:lstStyle/>
                    <a:p>
                      <a:pPr lvl="0" rtl="0">
                        <a:lnSpc>
                          <a:spcPts val="1552"/>
                        </a:lnSpc>
                        <a:buNone/>
                      </a:pPr>
                      <a:r>
                        <a:rPr lang="es-US" sz="1400" err="1">
                          <a:effectLst/>
                          <a:latin typeface="Arial"/>
                        </a:rPr>
                        <a:t>Audience</a:t>
                      </a:r>
                      <a:r>
                        <a:rPr lang="es-US" sz="1400">
                          <a:effectLst/>
                          <a:latin typeface="Arial"/>
                        </a:rPr>
                        <a:t> </a:t>
                      </a:r>
                    </a:p>
                  </a:txBody>
                  <a:tcPr marL="85725" marR="85725" marT="85725" marB="85725">
                    <a:solidFill>
                      <a:srgbClr val="00509A"/>
                    </a:solidFill>
                  </a:tcPr>
                </a:tc>
                <a:tc>
                  <a:txBody>
                    <a:bodyPr/>
                    <a:lstStyle/>
                    <a:p>
                      <a:pPr lvl="0" rtl="0">
                        <a:lnSpc>
                          <a:spcPts val="1552"/>
                        </a:lnSpc>
                        <a:buNone/>
                      </a:pPr>
                      <a:r>
                        <a:rPr lang="es-US" sz="1400">
                          <a:effectLst/>
                          <a:latin typeface="Arial"/>
                        </a:rPr>
                        <a:t>Focus </a:t>
                      </a:r>
                    </a:p>
                  </a:txBody>
                  <a:tcPr marL="85725" marR="85725" marT="85725" marB="85725">
                    <a:solidFill>
                      <a:srgbClr val="00509A"/>
                    </a:solidFill>
                  </a:tcPr>
                </a:tc>
                <a:tc>
                  <a:txBody>
                    <a:bodyPr/>
                    <a:lstStyle/>
                    <a:p>
                      <a:pPr lvl="0" rtl="0">
                        <a:lnSpc>
                          <a:spcPts val="1552"/>
                        </a:lnSpc>
                        <a:buNone/>
                      </a:pPr>
                      <a:r>
                        <a:rPr lang="es-US" sz="1400" err="1">
                          <a:effectLst/>
                          <a:latin typeface="Arial"/>
                        </a:rPr>
                        <a:t>Duration</a:t>
                      </a:r>
                      <a:r>
                        <a:rPr lang="es-US" sz="1400">
                          <a:effectLst/>
                          <a:latin typeface="Arial"/>
                        </a:rPr>
                        <a:t>  </a:t>
                      </a:r>
                    </a:p>
                  </a:txBody>
                  <a:tcPr marL="85725" marR="85725" marT="85725" marB="85725">
                    <a:solidFill>
                      <a:srgbClr val="00509A"/>
                    </a:solidFill>
                  </a:tcPr>
                </a:tc>
                <a:tc>
                  <a:txBody>
                    <a:bodyPr/>
                    <a:lstStyle/>
                    <a:p>
                      <a:pPr lvl="0" rtl="0">
                        <a:lnSpc>
                          <a:spcPts val="1552"/>
                        </a:lnSpc>
                        <a:buNone/>
                      </a:pPr>
                      <a:r>
                        <a:rPr lang="es-US" sz="1400">
                          <a:effectLst/>
                          <a:latin typeface="Arial"/>
                        </a:rPr>
                        <a:t>Interview </a:t>
                      </a:r>
                      <a:r>
                        <a:rPr lang="es-US" sz="1400" err="1">
                          <a:effectLst/>
                          <a:latin typeface="Arial"/>
                        </a:rPr>
                        <a:t>Participants</a:t>
                      </a:r>
                      <a:r>
                        <a:rPr lang="es-US" sz="1400">
                          <a:effectLst/>
                          <a:latin typeface="Arial"/>
                        </a:rPr>
                        <a:t> </a:t>
                      </a:r>
                    </a:p>
                  </a:txBody>
                  <a:tcPr marL="85725" marR="85725" marT="85725" marB="85725">
                    <a:solidFill>
                      <a:srgbClr val="00509A"/>
                    </a:solidFill>
                  </a:tcPr>
                </a:tc>
                <a:extLst>
                  <a:ext uri="{0D108BD9-81ED-4DB2-BD59-A6C34878D82A}">
                    <a16:rowId xmlns:a16="http://schemas.microsoft.com/office/drawing/2014/main" val="2638942749"/>
                  </a:ext>
                </a:extLst>
              </a:tr>
              <a:tr h="1184269">
                <a:tc>
                  <a:txBody>
                    <a:bodyPr/>
                    <a:lstStyle/>
                    <a:p>
                      <a:pPr lvl="0" rtl="0">
                        <a:lnSpc>
                          <a:spcPts val="1552"/>
                        </a:lnSpc>
                        <a:buNone/>
                      </a:pPr>
                      <a:r>
                        <a:rPr lang="es-US" sz="1200">
                          <a:effectLst/>
                          <a:latin typeface="Arial"/>
                        </a:rPr>
                        <a:t>1 </a:t>
                      </a:r>
                    </a:p>
                  </a:txBody>
                  <a:tcPr marL="85725" marR="85725" marT="85725" marB="85725"/>
                </a:tc>
                <a:tc>
                  <a:txBody>
                    <a:bodyPr/>
                    <a:lstStyle/>
                    <a:p>
                      <a:pPr lvl="0" rtl="0">
                        <a:lnSpc>
                          <a:spcPts val="1552"/>
                        </a:lnSpc>
                        <a:buNone/>
                      </a:pPr>
                      <a:r>
                        <a:rPr lang="es-US" sz="1200" err="1">
                          <a:effectLst/>
                          <a:latin typeface="Arial"/>
                        </a:rPr>
                        <a:t>Women</a:t>
                      </a:r>
                      <a:r>
                        <a:rPr lang="es-US" sz="1200">
                          <a:effectLst/>
                          <a:latin typeface="Arial"/>
                        </a:rPr>
                        <a:t> and LGBTQ+ </a:t>
                      </a:r>
                      <a:r>
                        <a:rPr lang="es-US" sz="1200" err="1">
                          <a:effectLst/>
                          <a:latin typeface="Arial"/>
                        </a:rPr>
                        <a:t>technologists</a:t>
                      </a:r>
                    </a:p>
                  </a:txBody>
                  <a:tcPr marL="85725" marR="85725" marT="85725" marB="85725"/>
                </a:tc>
                <a:tc>
                  <a:txBody>
                    <a:bodyPr/>
                    <a:lstStyle/>
                    <a:p>
                      <a:pPr lvl="0" rtl="0">
                        <a:lnSpc>
                          <a:spcPts val="1552"/>
                        </a:lnSpc>
                        <a:buNone/>
                      </a:pPr>
                      <a:r>
                        <a:rPr lang="en-US" sz="1200">
                          <a:effectLst/>
                          <a:latin typeface="Arial"/>
                        </a:rPr>
                        <a:t>Professional development (especially public writing and speaking) and opensource software development </a:t>
                      </a:r>
                    </a:p>
                  </a:txBody>
                  <a:tcPr marL="85725" marR="85725" marT="85725" marB="85725"/>
                </a:tc>
                <a:tc>
                  <a:txBody>
                    <a:bodyPr/>
                    <a:lstStyle/>
                    <a:p>
                      <a:pPr lvl="0" rtl="0">
                        <a:lnSpc>
                          <a:spcPts val="1552"/>
                        </a:lnSpc>
                        <a:buNone/>
                      </a:pPr>
                      <a:r>
                        <a:rPr lang="en-US" sz="1200">
                          <a:effectLst/>
                          <a:latin typeface="Arial"/>
                        </a:rPr>
                        <a:t>A multi-day national conference and meetup events lasting several hours </a:t>
                      </a:r>
                    </a:p>
                  </a:txBody>
                  <a:tcPr marL="85725" marR="85725" marT="85725" marB="85725"/>
                </a:tc>
                <a:tc>
                  <a:txBody>
                    <a:bodyPr/>
                    <a:lstStyle/>
                    <a:p>
                      <a:pPr lvl="0" rtl="0">
                        <a:lnSpc>
                          <a:spcPts val="1552"/>
                        </a:lnSpc>
                        <a:buNone/>
                      </a:pPr>
                      <a:r>
                        <a:rPr lang="en-US" sz="1200">
                          <a:effectLst/>
                          <a:latin typeface="Arial"/>
                        </a:rPr>
                        <a:t>Drew (organizer); </a:t>
                      </a:r>
                    </a:p>
                    <a:p>
                      <a:pPr lvl="0" rtl="0">
                        <a:lnSpc>
                          <a:spcPts val="1552"/>
                        </a:lnSpc>
                        <a:buNone/>
                      </a:pPr>
                      <a:r>
                        <a:rPr lang="en-US" sz="1200">
                          <a:effectLst/>
                          <a:latin typeface="Arial"/>
                        </a:rPr>
                        <a:t>Shannon (participant); </a:t>
                      </a:r>
                    </a:p>
                    <a:p>
                      <a:pPr lvl="0" rtl="0">
                        <a:lnSpc>
                          <a:spcPts val="1552"/>
                        </a:lnSpc>
                        <a:buNone/>
                      </a:pPr>
                      <a:r>
                        <a:rPr lang="en-US" sz="1200">
                          <a:effectLst/>
                          <a:latin typeface="Arial"/>
                        </a:rPr>
                        <a:t>Neha </a:t>
                      </a:r>
                    </a:p>
                    <a:p>
                      <a:pPr lvl="0" rtl="0">
                        <a:lnSpc>
                          <a:spcPts val="1552"/>
                        </a:lnSpc>
                        <a:buNone/>
                      </a:pPr>
                      <a:r>
                        <a:rPr lang="en-US" sz="1200">
                          <a:effectLst/>
                          <a:latin typeface="Arial"/>
                        </a:rPr>
                        <a:t>(participant); </a:t>
                      </a:r>
                    </a:p>
                    <a:p>
                      <a:pPr lvl="0" rtl="0">
                        <a:lnSpc>
                          <a:spcPts val="1552"/>
                        </a:lnSpc>
                        <a:buNone/>
                      </a:pPr>
                      <a:r>
                        <a:rPr lang="en-US" sz="1200">
                          <a:effectLst/>
                          <a:latin typeface="Arial"/>
                        </a:rPr>
                        <a:t>Katherine </a:t>
                      </a:r>
                    </a:p>
                    <a:p>
                      <a:pPr lvl="0" rtl="0">
                        <a:lnSpc>
                          <a:spcPts val="1552"/>
                        </a:lnSpc>
                        <a:buNone/>
                      </a:pPr>
                      <a:r>
                        <a:rPr lang="en-US" sz="1200">
                          <a:effectLst/>
                          <a:latin typeface="Arial"/>
                        </a:rPr>
                        <a:t>(participant) </a:t>
                      </a:r>
                    </a:p>
                  </a:txBody>
                  <a:tcPr marL="85725" marR="85725" marT="85725" marB="85725"/>
                </a:tc>
                <a:extLst>
                  <a:ext uri="{0D108BD9-81ED-4DB2-BD59-A6C34878D82A}">
                    <a16:rowId xmlns:a16="http://schemas.microsoft.com/office/drawing/2014/main" val="2994027891"/>
                  </a:ext>
                </a:extLst>
              </a:tr>
              <a:tr h="838420">
                <a:tc>
                  <a:txBody>
                    <a:bodyPr/>
                    <a:lstStyle/>
                    <a:p>
                      <a:pPr lvl="0" rtl="0">
                        <a:lnSpc>
                          <a:spcPts val="1552"/>
                        </a:lnSpc>
                        <a:buNone/>
                      </a:pPr>
                      <a:r>
                        <a:rPr lang="es-US" sz="1200">
                          <a:effectLst/>
                          <a:latin typeface="Arial"/>
                        </a:rPr>
                        <a:t>2 </a:t>
                      </a:r>
                    </a:p>
                  </a:txBody>
                  <a:tcPr marL="85725" marR="85725" marT="85725" marB="85725"/>
                </a:tc>
                <a:tc>
                  <a:txBody>
                    <a:bodyPr/>
                    <a:lstStyle/>
                    <a:p>
                      <a:pPr lvl="0" rtl="0">
                        <a:lnSpc>
                          <a:spcPts val="1552"/>
                        </a:lnSpc>
                        <a:buNone/>
                      </a:pPr>
                      <a:r>
                        <a:rPr lang="es-US" sz="1200" err="1">
                          <a:effectLst/>
                          <a:latin typeface="Arial"/>
                        </a:rPr>
                        <a:t>Women</a:t>
                      </a:r>
                      <a:r>
                        <a:rPr lang="es-US" sz="1200">
                          <a:effectLst/>
                          <a:latin typeface="Arial"/>
                        </a:rPr>
                        <a:t> in </a:t>
                      </a:r>
                      <a:r>
                        <a:rPr lang="es-US" sz="1200" err="1">
                          <a:effectLst/>
                          <a:latin typeface="Arial"/>
                        </a:rPr>
                        <a:t>technology</a:t>
                      </a:r>
                      <a:r>
                        <a:rPr lang="es-US" sz="1200">
                          <a:effectLst/>
                          <a:latin typeface="Arial"/>
                        </a:rPr>
                        <a:t> </a:t>
                      </a:r>
                    </a:p>
                  </a:txBody>
                  <a:tcPr marL="85725" marR="85725" marT="85725" marB="85725"/>
                </a:tc>
                <a:tc>
                  <a:txBody>
                    <a:bodyPr/>
                    <a:lstStyle/>
                    <a:p>
                      <a:pPr lvl="0" rtl="0">
                        <a:lnSpc>
                          <a:spcPts val="1552"/>
                        </a:lnSpc>
                        <a:buNone/>
                      </a:pPr>
                      <a:r>
                        <a:rPr lang="en-US" sz="1200">
                          <a:effectLst/>
                          <a:latin typeface="Arial"/>
                        </a:rPr>
                        <a:t>Coding education (on a variety of languages and topics) and professional development </a:t>
                      </a:r>
                    </a:p>
                  </a:txBody>
                  <a:tcPr marL="85725" marR="85725" marT="85725" marB="85725"/>
                </a:tc>
                <a:tc>
                  <a:txBody>
                    <a:bodyPr/>
                    <a:lstStyle/>
                    <a:p>
                      <a:pPr lvl="0" rtl="0">
                        <a:lnSpc>
                          <a:spcPts val="1552"/>
                        </a:lnSpc>
                        <a:buNone/>
                      </a:pPr>
                      <a:r>
                        <a:rPr lang="en-US" sz="1200">
                          <a:effectLst/>
                          <a:latin typeface="Arial"/>
                        </a:rPr>
                        <a:t>A multi-day international conference and meetup events lasting several hours </a:t>
                      </a:r>
                    </a:p>
                  </a:txBody>
                  <a:tcPr marL="85725" marR="85725" marT="85725" marB="85725"/>
                </a:tc>
                <a:tc>
                  <a:txBody>
                    <a:bodyPr/>
                    <a:lstStyle/>
                    <a:p>
                      <a:pPr lvl="0" rtl="0">
                        <a:lnSpc>
                          <a:spcPts val="1552"/>
                        </a:lnSpc>
                        <a:buNone/>
                      </a:pPr>
                      <a:r>
                        <a:rPr lang="es-US" sz="1200" err="1">
                          <a:effectLst/>
                          <a:latin typeface="Arial"/>
                        </a:rPr>
                        <a:t>Kelsey</a:t>
                      </a:r>
                      <a:r>
                        <a:rPr lang="es-US" sz="1200">
                          <a:effectLst/>
                          <a:latin typeface="Arial"/>
                        </a:rPr>
                        <a:t> (</a:t>
                      </a:r>
                      <a:r>
                        <a:rPr lang="es-US" sz="1200" err="1">
                          <a:effectLst/>
                          <a:latin typeface="Arial"/>
                        </a:rPr>
                        <a:t>organizer</a:t>
                      </a:r>
                      <a:r>
                        <a:rPr lang="es-US" sz="1200">
                          <a:effectLst/>
                          <a:latin typeface="Arial"/>
                        </a:rPr>
                        <a:t>); </a:t>
                      </a:r>
                    </a:p>
                    <a:p>
                      <a:pPr lvl="0" rtl="0">
                        <a:lnSpc>
                          <a:spcPts val="1552"/>
                        </a:lnSpc>
                        <a:buNone/>
                      </a:pPr>
                      <a:r>
                        <a:rPr lang="es-US" sz="1200">
                          <a:effectLst/>
                          <a:latin typeface="Arial"/>
                        </a:rPr>
                        <a:t>Dana  </a:t>
                      </a:r>
                    </a:p>
                    <a:p>
                      <a:pPr lvl="0" rtl="0">
                        <a:lnSpc>
                          <a:spcPts val="1552"/>
                        </a:lnSpc>
                        <a:buNone/>
                      </a:pPr>
                      <a:r>
                        <a:rPr lang="es-US" sz="1200">
                          <a:effectLst/>
                          <a:latin typeface="Arial"/>
                        </a:rPr>
                        <a:t>(</a:t>
                      </a:r>
                      <a:r>
                        <a:rPr lang="es-US" sz="1200" err="1">
                          <a:effectLst/>
                          <a:latin typeface="Arial"/>
                        </a:rPr>
                        <a:t>organizer</a:t>
                      </a:r>
                      <a:r>
                        <a:rPr lang="es-US" sz="1200">
                          <a:effectLst/>
                          <a:latin typeface="Arial"/>
                        </a:rPr>
                        <a:t>) </a:t>
                      </a:r>
                    </a:p>
                  </a:txBody>
                  <a:tcPr marL="85725" marR="85725" marT="85725" marB="85725"/>
                </a:tc>
                <a:extLst>
                  <a:ext uri="{0D108BD9-81ED-4DB2-BD59-A6C34878D82A}">
                    <a16:rowId xmlns:a16="http://schemas.microsoft.com/office/drawing/2014/main" val="620811344"/>
                  </a:ext>
                </a:extLst>
              </a:tr>
              <a:tr h="838420">
                <a:tc>
                  <a:txBody>
                    <a:bodyPr/>
                    <a:lstStyle/>
                    <a:p>
                      <a:pPr lvl="0" rtl="0">
                        <a:lnSpc>
                          <a:spcPts val="1552"/>
                        </a:lnSpc>
                        <a:buNone/>
                      </a:pPr>
                      <a:r>
                        <a:rPr lang="es-US" sz="1200">
                          <a:effectLst/>
                          <a:latin typeface="Arial"/>
                        </a:rPr>
                        <a:t>3 </a:t>
                      </a:r>
                    </a:p>
                  </a:txBody>
                  <a:tcPr marL="85725" marR="85725" marT="85725" marB="85725"/>
                </a:tc>
                <a:tc>
                  <a:txBody>
                    <a:bodyPr/>
                    <a:lstStyle/>
                    <a:p>
                      <a:pPr lvl="0" rtl="0">
                        <a:lnSpc>
                          <a:spcPts val="1552"/>
                        </a:lnSpc>
                        <a:buNone/>
                      </a:pPr>
                      <a:r>
                        <a:rPr lang="es-US" sz="1200" err="1">
                          <a:effectLst/>
                          <a:latin typeface="Arial"/>
                        </a:rPr>
                        <a:t>Women</a:t>
                      </a:r>
                      <a:r>
                        <a:rPr lang="es-US" sz="1200">
                          <a:effectLst/>
                          <a:latin typeface="Arial"/>
                        </a:rPr>
                        <a:t> </a:t>
                      </a:r>
                      <a:r>
                        <a:rPr lang="es-US" sz="1200" err="1">
                          <a:effectLst/>
                          <a:latin typeface="Arial"/>
                        </a:rPr>
                        <a:t>of</a:t>
                      </a:r>
                      <a:r>
                        <a:rPr lang="es-US" sz="1200">
                          <a:effectLst/>
                          <a:latin typeface="Arial"/>
                        </a:rPr>
                        <a:t> color </a:t>
                      </a:r>
                    </a:p>
                  </a:txBody>
                  <a:tcPr marL="85725" marR="85725" marT="85725" marB="85725"/>
                </a:tc>
                <a:tc>
                  <a:txBody>
                    <a:bodyPr/>
                    <a:lstStyle/>
                    <a:p>
                      <a:pPr lvl="0" rtl="0">
                        <a:lnSpc>
                          <a:spcPts val="1552"/>
                        </a:lnSpc>
                        <a:buNone/>
                      </a:pPr>
                      <a:r>
                        <a:rPr lang="en-US" sz="1200">
                          <a:effectLst/>
                          <a:latin typeface="Arial"/>
                        </a:rPr>
                        <a:t>Front end web development, user experience, professional development  </a:t>
                      </a:r>
                    </a:p>
                  </a:txBody>
                  <a:tcPr marL="85725" marR="85725" marT="85725" marB="85725"/>
                </a:tc>
                <a:tc>
                  <a:txBody>
                    <a:bodyPr/>
                    <a:lstStyle/>
                    <a:p>
                      <a:pPr lvl="0" rtl="0">
                        <a:lnSpc>
                          <a:spcPts val="1552"/>
                        </a:lnSpc>
                        <a:buNone/>
                      </a:pPr>
                      <a:r>
                        <a:rPr lang="en-US" sz="1200">
                          <a:effectLst/>
                          <a:latin typeface="Arial"/>
                        </a:rPr>
                        <a:t>One-day workshops and multi-week bootcamp held in person and online </a:t>
                      </a:r>
                    </a:p>
                  </a:txBody>
                  <a:tcPr marL="85725" marR="85725" marT="85725" marB="85725"/>
                </a:tc>
                <a:tc>
                  <a:txBody>
                    <a:bodyPr/>
                    <a:lstStyle/>
                    <a:p>
                      <a:pPr lvl="0" rtl="0">
                        <a:lnSpc>
                          <a:spcPts val="1552"/>
                        </a:lnSpc>
                        <a:buNone/>
                      </a:pPr>
                      <a:r>
                        <a:rPr lang="en-US" sz="1200">
                          <a:effectLst/>
                          <a:latin typeface="Arial"/>
                        </a:rPr>
                        <a:t>Olivia (organizer); </a:t>
                      </a:r>
                    </a:p>
                    <a:p>
                      <a:pPr lvl="0" rtl="0">
                        <a:lnSpc>
                          <a:spcPts val="1552"/>
                        </a:lnSpc>
                        <a:buNone/>
                      </a:pPr>
                      <a:r>
                        <a:rPr lang="en-US" sz="1200">
                          <a:effectLst/>
                          <a:latin typeface="Arial"/>
                        </a:rPr>
                        <a:t>Kassandra (participant) </a:t>
                      </a:r>
                    </a:p>
                  </a:txBody>
                  <a:tcPr marL="85725" marR="85725" marT="85725" marB="85725"/>
                </a:tc>
                <a:extLst>
                  <a:ext uri="{0D108BD9-81ED-4DB2-BD59-A6C34878D82A}">
                    <a16:rowId xmlns:a16="http://schemas.microsoft.com/office/drawing/2014/main" val="3202870099"/>
                  </a:ext>
                </a:extLst>
              </a:tr>
              <a:tr h="838420">
                <a:tc>
                  <a:txBody>
                    <a:bodyPr/>
                    <a:lstStyle/>
                    <a:p>
                      <a:pPr lvl="0" rtl="0">
                        <a:lnSpc>
                          <a:spcPts val="1552"/>
                        </a:lnSpc>
                        <a:buNone/>
                      </a:pPr>
                      <a:r>
                        <a:rPr lang="es-US" sz="1200">
                          <a:effectLst/>
                          <a:latin typeface="Arial"/>
                        </a:rPr>
                        <a:t>4</a:t>
                      </a:r>
                    </a:p>
                  </a:txBody>
                  <a:tcPr marL="85725" marR="85725" marT="85725" marB="85725"/>
                </a:tc>
                <a:tc>
                  <a:txBody>
                    <a:bodyPr/>
                    <a:lstStyle/>
                    <a:p>
                      <a:pPr lvl="0" rtl="0">
                        <a:lnSpc>
                          <a:spcPts val="1552"/>
                        </a:lnSpc>
                        <a:buNone/>
                      </a:pPr>
                      <a:r>
                        <a:rPr lang="en-US" sz="1200">
                          <a:effectLst/>
                          <a:latin typeface="Arial"/>
                        </a:rPr>
                        <a:t>Underrepresented developers  </a:t>
                      </a:r>
                    </a:p>
                    <a:p>
                      <a:pPr lvl="0" rtl="0">
                        <a:lnSpc>
                          <a:spcPts val="1552"/>
                        </a:lnSpc>
                        <a:buNone/>
                      </a:pPr>
                      <a:r>
                        <a:rPr lang="en-US" sz="1200">
                          <a:effectLst/>
                          <a:latin typeface="Arial"/>
                        </a:rPr>
                        <a:t>(in terms of race, gender, ability, orientation, etc.) </a:t>
                      </a:r>
                    </a:p>
                  </a:txBody>
                  <a:tcPr marL="85725" marR="85725" marT="85725" marB="85725"/>
                </a:tc>
                <a:tc>
                  <a:txBody>
                    <a:bodyPr/>
                    <a:lstStyle/>
                    <a:p>
                      <a:pPr lvl="0" rtl="0">
                        <a:lnSpc>
                          <a:spcPts val="1552"/>
                        </a:lnSpc>
                        <a:buNone/>
                      </a:pPr>
                      <a:r>
                        <a:rPr lang="en-US" sz="1200">
                          <a:effectLst/>
                          <a:latin typeface="Arial"/>
                        </a:rPr>
                        <a:t>Go lang (object-oriented procedural language developed by Google) </a:t>
                      </a:r>
                    </a:p>
                  </a:txBody>
                  <a:tcPr marL="85725" marR="85725" marT="85725" marB="85725"/>
                </a:tc>
                <a:tc>
                  <a:txBody>
                    <a:bodyPr/>
                    <a:lstStyle/>
                    <a:p>
                      <a:pPr lvl="0" rtl="0">
                        <a:lnSpc>
                          <a:spcPts val="1552"/>
                        </a:lnSpc>
                        <a:buNone/>
                      </a:pPr>
                      <a:r>
                        <a:rPr lang="en-US" sz="1200">
                          <a:effectLst/>
                          <a:latin typeface="Arial"/>
                        </a:rPr>
                        <a:t>One-day workshop held in person </a:t>
                      </a:r>
                    </a:p>
                  </a:txBody>
                  <a:tcPr marL="85725" marR="85725" marT="85725" marB="85725"/>
                </a:tc>
                <a:tc>
                  <a:txBody>
                    <a:bodyPr/>
                    <a:lstStyle/>
                    <a:p>
                      <a:pPr lvl="0" rtl="0">
                        <a:lnSpc>
                          <a:spcPts val="1552"/>
                        </a:lnSpc>
                        <a:buNone/>
                      </a:pPr>
                      <a:r>
                        <a:rPr lang="en-US" sz="1200">
                          <a:effectLst/>
                          <a:latin typeface="Arial"/>
                        </a:rPr>
                        <a:t>Sophie (organizer); </a:t>
                      </a:r>
                    </a:p>
                    <a:p>
                      <a:pPr lvl="0" rtl="0">
                        <a:lnSpc>
                          <a:spcPts val="1552"/>
                        </a:lnSpc>
                        <a:buNone/>
                      </a:pPr>
                      <a:r>
                        <a:rPr lang="en-US" sz="1200">
                          <a:effectLst/>
                          <a:latin typeface="Arial"/>
                        </a:rPr>
                        <a:t>Danny (instructor) </a:t>
                      </a:r>
                    </a:p>
                  </a:txBody>
                  <a:tcPr marL="85725" marR="85725" marT="85725" marB="85725"/>
                </a:tc>
                <a:extLst>
                  <a:ext uri="{0D108BD9-81ED-4DB2-BD59-A6C34878D82A}">
                    <a16:rowId xmlns:a16="http://schemas.microsoft.com/office/drawing/2014/main" val="2268501075"/>
                  </a:ext>
                </a:extLst>
              </a:tr>
              <a:tr h="670736">
                <a:tc>
                  <a:txBody>
                    <a:bodyPr/>
                    <a:lstStyle/>
                    <a:p>
                      <a:pPr lvl="0" rtl="0">
                        <a:lnSpc>
                          <a:spcPts val="1552"/>
                        </a:lnSpc>
                        <a:buNone/>
                      </a:pPr>
                      <a:r>
                        <a:rPr lang="es-US" sz="1200">
                          <a:effectLst/>
                          <a:latin typeface="Arial"/>
                        </a:rPr>
                        <a:t>5</a:t>
                      </a:r>
                    </a:p>
                  </a:txBody>
                  <a:tcPr marL="85725" marR="85725" marT="85725" marB="85725"/>
                </a:tc>
                <a:tc>
                  <a:txBody>
                    <a:bodyPr/>
                    <a:lstStyle/>
                    <a:p>
                      <a:pPr lvl="0" rtl="0">
                        <a:lnSpc>
                          <a:spcPts val="1552"/>
                        </a:lnSpc>
                        <a:buNone/>
                      </a:pPr>
                      <a:r>
                        <a:rPr lang="en-US" sz="1200">
                          <a:effectLst/>
                          <a:latin typeface="Arial"/>
                        </a:rPr>
                        <a:t>Women and gender-diverse students, faculty, and staff </a:t>
                      </a:r>
                    </a:p>
                  </a:txBody>
                  <a:tcPr marL="85725" marR="85725" marT="85725" marB="85725"/>
                </a:tc>
                <a:tc>
                  <a:txBody>
                    <a:bodyPr/>
                    <a:lstStyle/>
                    <a:p>
                      <a:pPr lvl="0" rtl="0">
                        <a:lnSpc>
                          <a:spcPts val="1552"/>
                        </a:lnSpc>
                        <a:buNone/>
                      </a:pPr>
                      <a:r>
                        <a:rPr lang="en-US" sz="1200">
                          <a:effectLst/>
                          <a:latin typeface="Arial"/>
                        </a:rPr>
                        <a:t>Front end web development (HTML, CSS, JavaScript) </a:t>
                      </a:r>
                    </a:p>
                  </a:txBody>
                  <a:tcPr marL="85725" marR="85725" marT="85725" marB="85725"/>
                </a:tc>
                <a:tc>
                  <a:txBody>
                    <a:bodyPr/>
                    <a:lstStyle/>
                    <a:p>
                      <a:pPr lvl="0" rtl="0">
                        <a:lnSpc>
                          <a:spcPts val="1552"/>
                        </a:lnSpc>
                        <a:buNone/>
                      </a:pPr>
                      <a:r>
                        <a:rPr lang="en-US" sz="1200">
                          <a:effectLst/>
                          <a:latin typeface="Arial"/>
                        </a:rPr>
                        <a:t>Nine-week workshop (series of 2-hour long classes)  </a:t>
                      </a:r>
                    </a:p>
                  </a:txBody>
                  <a:tcPr marL="85725" marR="85725" marT="85725" marB="85725"/>
                </a:tc>
                <a:tc>
                  <a:txBody>
                    <a:bodyPr/>
                    <a:lstStyle/>
                    <a:p>
                      <a:pPr lvl="0" rtl="0">
                        <a:lnSpc>
                          <a:spcPts val="1552"/>
                        </a:lnSpc>
                        <a:buNone/>
                      </a:pPr>
                      <a:r>
                        <a:rPr lang="es-US" sz="1200">
                          <a:effectLst/>
                          <a:latin typeface="Arial"/>
                        </a:rPr>
                        <a:t>Ana (</a:t>
                      </a:r>
                      <a:r>
                        <a:rPr lang="es-US" sz="1200" err="1">
                          <a:effectLst/>
                          <a:latin typeface="Arial"/>
                        </a:rPr>
                        <a:t>organizer</a:t>
                      </a:r>
                      <a:r>
                        <a:rPr lang="es-US" sz="1200">
                          <a:effectLst/>
                          <a:latin typeface="Arial"/>
                        </a:rPr>
                        <a:t>); Julia (instructor) </a:t>
                      </a:r>
                    </a:p>
                  </a:txBody>
                  <a:tcPr marL="85725" marR="85725" marT="85725" marB="85725"/>
                </a:tc>
                <a:extLst>
                  <a:ext uri="{0D108BD9-81ED-4DB2-BD59-A6C34878D82A}">
                    <a16:rowId xmlns:a16="http://schemas.microsoft.com/office/drawing/2014/main" val="3690513035"/>
                  </a:ext>
                </a:extLst>
              </a:tr>
            </a:tbl>
          </a:graphicData>
        </a:graphic>
      </p:graphicFrame>
    </p:spTree>
    <p:extLst>
      <p:ext uri="{BB962C8B-B14F-4D97-AF65-F5344CB8AC3E}">
        <p14:creationId xmlns:p14="http://schemas.microsoft.com/office/powerpoint/2010/main" val="1579340228"/>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88330-2B80-82E9-0744-A0576D96F56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D29D84F-9F2D-038B-E3F1-0E1616A7E54C}"/>
              </a:ext>
            </a:extLst>
          </p:cNvPr>
          <p:cNvSpPr txBox="1">
            <a:spLocks noGrp="1"/>
          </p:cNvSpPr>
          <p:nvPr>
            <p:ph type="title" idx="4294967295"/>
          </p:nvPr>
        </p:nvSpPr>
        <p:spPr>
          <a:xfrm>
            <a:off x="6093420" y="1093784"/>
            <a:ext cx="4098815" cy="523196"/>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nSpc>
                <a:spcPct val="100000"/>
              </a:lnSpc>
              <a:spcBef>
                <a:spcPts val="0"/>
              </a:spcBef>
              <a:tabLst>
                <a:tab pos="3590925" algn="l"/>
              </a:tabLst>
              <a:defRPr/>
            </a:pPr>
            <a:r>
              <a:rPr lang="en-US" sz="2800" b="1">
                <a:solidFill>
                  <a:srgbClr val="00509A"/>
                </a:solidFill>
                <a:latin typeface="Arial"/>
                <a:ea typeface="Roboto"/>
                <a:cs typeface="Arial"/>
              </a:rPr>
              <a:t>Preliminary Findings</a:t>
            </a:r>
            <a:endParaRPr kumimoji="0" lang="en-US" sz="2800" b="1" i="0" u="none" strike="noStrike" kern="1200" cap="none" spc="0" normalizeH="0" baseline="0" noProof="0">
              <a:ln>
                <a:noFill/>
              </a:ln>
              <a:solidFill>
                <a:srgbClr val="00509A"/>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2" name="TextBox 1">
            <a:extLst>
              <a:ext uri="{FF2B5EF4-FFF2-40B4-BE49-F238E27FC236}">
                <a16:creationId xmlns:a16="http://schemas.microsoft.com/office/drawing/2014/main" id="{D65E3C36-3D71-8618-F4DF-E51193F5EE2B}"/>
              </a:ext>
            </a:extLst>
          </p:cNvPr>
          <p:cNvSpPr txBox="1"/>
          <p:nvPr/>
        </p:nvSpPr>
        <p:spPr>
          <a:xfrm>
            <a:off x="6106656" y="1616554"/>
            <a:ext cx="5769310" cy="4195996"/>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marL="342900" indent="-342900">
              <a:lnSpc>
                <a:spcPct val="150000"/>
              </a:lnSpc>
              <a:buAutoNum type="arabicPeriod"/>
              <a:tabLst>
                <a:tab pos="3590925" algn="l"/>
              </a:tabLst>
            </a:pPr>
            <a:r>
              <a:rPr lang="en-US">
                <a:latin typeface="Arial"/>
                <a:ea typeface="Roboto"/>
                <a:cs typeface="Arial"/>
              </a:rPr>
              <a:t>Coding bootcamps and workshops increase access by considering participant's material needs.​</a:t>
            </a:r>
            <a:endParaRPr lang="en-US">
              <a:ea typeface="Calibri" panose="020F0502020204030204"/>
              <a:cs typeface="Calibri" panose="020F0502020204030204"/>
            </a:endParaRPr>
          </a:p>
          <a:p>
            <a:pPr marL="342900" indent="-342900">
              <a:lnSpc>
                <a:spcPct val="150000"/>
              </a:lnSpc>
              <a:buAutoNum type="arabicPeriod"/>
              <a:tabLst>
                <a:tab pos="3590925" algn="l"/>
              </a:tabLst>
            </a:pPr>
            <a:r>
              <a:rPr lang="en-US">
                <a:latin typeface="Arial"/>
                <a:ea typeface="Roboto"/>
                <a:cs typeface="Arial"/>
              </a:rPr>
              <a:t>Coding bootcamps and meetups center representation at multiple levels, from class content to instructors and teaching assistants.</a:t>
            </a:r>
            <a:endParaRPr lang="en-US">
              <a:latin typeface="Calibri"/>
              <a:ea typeface="Calibri"/>
              <a:cs typeface="Calibri"/>
            </a:endParaRPr>
          </a:p>
          <a:p>
            <a:pPr marL="342900" indent="-342900">
              <a:lnSpc>
                <a:spcPct val="150000"/>
              </a:lnSpc>
              <a:buAutoNum type="arabicPeriod"/>
              <a:tabLst>
                <a:tab pos="3590925" algn="l"/>
              </a:tabLst>
            </a:pPr>
            <a:r>
              <a:rPr lang="en-US">
                <a:latin typeface="Arial"/>
                <a:ea typeface="Roboto"/>
                <a:cs typeface="Arial"/>
              </a:rPr>
              <a:t>Coding bootcamps and meetups build in many opportunities for students to develop relationships in their professional communities.</a:t>
            </a:r>
            <a:endParaRPr lang="en-US">
              <a:latin typeface="Calibri"/>
              <a:ea typeface="Calibri"/>
              <a:cs typeface="Calibri"/>
            </a:endParaRPr>
          </a:p>
          <a:p>
            <a:pPr marL="342900" indent="-342900">
              <a:lnSpc>
                <a:spcPct val="150000"/>
              </a:lnSpc>
              <a:buAutoNum type="arabicPeriod"/>
              <a:tabLst>
                <a:tab pos="3590925" algn="l"/>
              </a:tabLst>
            </a:pPr>
            <a:r>
              <a:rPr lang="en-US">
                <a:latin typeface="Arial"/>
                <a:ea typeface="Roboto"/>
                <a:cs typeface="Arial"/>
              </a:rPr>
              <a:t>Coding bootcamps and meetups prioritize affective literacy to encourage confidence in the learner.​</a:t>
            </a:r>
            <a:endParaRPr lang="en-US">
              <a:latin typeface="Calibri"/>
              <a:ea typeface="Calibri"/>
              <a:cs typeface="Calibri"/>
            </a:endParaRPr>
          </a:p>
        </p:txBody>
      </p:sp>
      <p:pic>
        <p:nvPicPr>
          <p:cNvPr id="3" name="Picture 2" descr="A group of people sitting in a room with laptops&#10;&#10;AI-generated content may be incorrect.">
            <a:extLst>
              <a:ext uri="{FF2B5EF4-FFF2-40B4-BE49-F238E27FC236}">
                <a16:creationId xmlns:a16="http://schemas.microsoft.com/office/drawing/2014/main" id="{4A3260D9-3061-59D3-A35C-EA9982F174E3}"/>
              </a:ext>
            </a:extLst>
          </p:cNvPr>
          <p:cNvPicPr>
            <a:picLocks noChangeAspect="1"/>
          </p:cNvPicPr>
          <p:nvPr/>
        </p:nvPicPr>
        <p:blipFill>
          <a:blip r:embed="rId4"/>
          <a:srcRect l="-5388" t="15826" r="20444" b="19608"/>
          <a:stretch/>
        </p:blipFill>
        <p:spPr>
          <a:xfrm>
            <a:off x="244353" y="1091712"/>
            <a:ext cx="5606792" cy="4819621"/>
          </a:xfrm>
          <a:prstGeom prst="rect">
            <a:avLst/>
          </a:prstGeom>
        </p:spPr>
      </p:pic>
      <p:sp>
        <p:nvSpPr>
          <p:cNvPr id="5" name="Rectangle 4">
            <a:extLst>
              <a:ext uri="{FF2B5EF4-FFF2-40B4-BE49-F238E27FC236}">
                <a16:creationId xmlns:a16="http://schemas.microsoft.com/office/drawing/2014/main" id="{79C4C0D0-A435-3C51-286A-59978FE8AE45}"/>
              </a:ext>
            </a:extLst>
          </p:cNvPr>
          <p:cNvSpPr/>
          <p:nvPr/>
        </p:nvSpPr>
        <p:spPr>
          <a:xfrm>
            <a:off x="347946" y="6077320"/>
            <a:ext cx="5586831" cy="369332"/>
          </a:xfrm>
          <a:prstGeom prst="rect">
            <a:avLst/>
          </a:prstGeom>
        </p:spPr>
        <p:txBody>
          <a:bodyPr wrap="square" lIns="91440" tIns="45720" rIns="91440" bIns="45720" anchor="t">
            <a:spAutoFit/>
          </a:bodyPr>
          <a:lstStyle/>
          <a:p>
            <a:pPr algn="ctr">
              <a:defRPr/>
            </a:pPr>
            <a:r>
              <a:rPr lang="en-US" dirty="0">
                <a:solidFill>
                  <a:schemeClr val="tx1">
                    <a:lumMod val="75000"/>
                    <a:lumOff val="25000"/>
                  </a:schemeClr>
                </a:solidFill>
                <a:latin typeface="Arial"/>
                <a:ea typeface="Calibri"/>
                <a:cs typeface="Calibri"/>
              </a:rPr>
              <a:t>Coding workshop on the Go programming language</a:t>
            </a:r>
          </a:p>
        </p:txBody>
      </p:sp>
    </p:spTree>
    <p:extLst>
      <p:ext uri="{BB962C8B-B14F-4D97-AF65-F5344CB8AC3E}">
        <p14:creationId xmlns:p14="http://schemas.microsoft.com/office/powerpoint/2010/main" val="1415556281"/>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3EB737A-40F8-C64B-A2DD-3DEEDBC17008}"/>
              </a:ext>
              <a:ext uri="{C183D7F6-B498-43B3-948B-1728B52AA6E4}">
                <adec:decorative xmlns:adec="http://schemas.microsoft.com/office/drawing/2017/decorative" val="1"/>
              </a:ext>
            </a:extLst>
          </p:cNvPr>
          <p:cNvCxnSpPr>
            <a:cxnSpLocks/>
          </p:cNvCxnSpPr>
          <p:nvPr/>
        </p:nvCxnSpPr>
        <p:spPr>
          <a:xfrm>
            <a:off x="4843461" y="1635922"/>
            <a:ext cx="2419350" cy="0"/>
          </a:xfrm>
          <a:prstGeom prst="line">
            <a:avLst/>
          </a:prstGeom>
          <a:ln w="69850">
            <a:solidFill>
              <a:srgbClr val="FCC1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B35FF4F-EE20-8B43-87A7-A7F65C82E1CB}"/>
              </a:ext>
            </a:extLst>
          </p:cNvPr>
          <p:cNvSpPr txBox="1">
            <a:spLocks noGrp="1"/>
          </p:cNvSpPr>
          <p:nvPr>
            <p:ph type="title" idx="4294967295"/>
          </p:nvPr>
        </p:nvSpPr>
        <p:spPr>
          <a:xfrm>
            <a:off x="2828083" y="1999955"/>
            <a:ext cx="6450105" cy="2862298"/>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lnSpc>
                <a:spcPct val="100000"/>
              </a:lnSpc>
              <a:spcBef>
                <a:spcPts val="0"/>
              </a:spcBef>
              <a:tabLst>
                <a:tab pos="3590925" algn="l"/>
              </a:tabLst>
              <a:defRPr/>
            </a:pPr>
            <a:r>
              <a:rPr lang="en-US" sz="2000">
                <a:solidFill>
                  <a:schemeClr val="bg1"/>
                </a:solidFill>
                <a:latin typeface="Arial"/>
                <a:ea typeface="+mn-ea"/>
                <a:cs typeface="Arial"/>
              </a:rPr>
              <a:t>"I’m teaching women how to code. </a:t>
            </a:r>
            <a:r>
              <a:rPr lang="en-US" sz="2000" b="1">
                <a:solidFill>
                  <a:schemeClr val="bg1"/>
                </a:solidFill>
                <a:latin typeface="Arial"/>
                <a:ea typeface="+mn-ea"/>
                <a:cs typeface="Arial"/>
              </a:rPr>
              <a:t>But it’s bigger than that. What I’m really teaching them how to do is how to unlearn what they’ve been taught. </a:t>
            </a:r>
            <a:r>
              <a:rPr lang="en-US" sz="2000">
                <a:solidFill>
                  <a:schemeClr val="bg1"/>
                </a:solidFill>
                <a:latin typeface="Arial"/>
                <a:ea typeface="+mn-ea"/>
                <a:cs typeface="Arial"/>
              </a:rPr>
              <a:t>A lot of women of color</a:t>
            </a:r>
            <a:r>
              <a:rPr kumimoji="0" lang="en-US" sz="2000" i="0" u="none" strike="noStrike" kern="1200" cap="none" spc="0" normalizeH="0" baseline="0" noProof="0">
                <a:ln>
                  <a:noFill/>
                </a:ln>
                <a:solidFill>
                  <a:schemeClr val="bg1"/>
                </a:solidFill>
                <a:effectLst/>
                <a:uLnTx/>
                <a:uFillTx/>
                <a:latin typeface="Arial"/>
                <a:ea typeface="+mn-ea"/>
                <a:cs typeface="Arial"/>
              </a:rPr>
              <a:t>, </a:t>
            </a:r>
            <a:r>
              <a:rPr lang="en-US" sz="2000">
                <a:solidFill>
                  <a:schemeClr val="bg1"/>
                </a:solidFill>
                <a:latin typeface="Arial"/>
                <a:ea typeface="+mn-ea"/>
                <a:cs typeface="Arial"/>
              </a:rPr>
              <a:t>or women in general</a:t>
            </a:r>
            <a:r>
              <a:rPr kumimoji="0" lang="en-US" sz="2000" i="0" u="none" strike="noStrike" kern="1200" cap="none" spc="0" normalizeH="0" baseline="0" noProof="0">
                <a:ln>
                  <a:noFill/>
                </a:ln>
                <a:solidFill>
                  <a:schemeClr val="bg1"/>
                </a:solidFill>
                <a:effectLst/>
                <a:uLnTx/>
                <a:uFillTx/>
                <a:latin typeface="Arial"/>
                <a:ea typeface="+mn-ea"/>
                <a:cs typeface="Arial"/>
              </a:rPr>
              <a:t>, </a:t>
            </a:r>
            <a:r>
              <a:rPr lang="en-US" sz="2000">
                <a:solidFill>
                  <a:schemeClr val="bg1"/>
                </a:solidFill>
                <a:latin typeface="Arial"/>
                <a:ea typeface="+mn-ea"/>
                <a:cs typeface="Arial"/>
              </a:rPr>
              <a:t>have not been taught that science</a:t>
            </a:r>
            <a:r>
              <a:rPr kumimoji="0" lang="en-US" sz="2000" i="0" u="none" strike="noStrike" kern="1200" cap="none" spc="0" normalizeH="0" baseline="0" noProof="0">
                <a:ln>
                  <a:noFill/>
                </a:ln>
                <a:solidFill>
                  <a:schemeClr val="bg1"/>
                </a:solidFill>
                <a:effectLst/>
                <a:uLnTx/>
                <a:uFillTx/>
                <a:latin typeface="Arial"/>
                <a:ea typeface="+mn-ea"/>
                <a:cs typeface="Arial"/>
              </a:rPr>
              <a:t>, </a:t>
            </a:r>
            <a:r>
              <a:rPr lang="en-US" sz="2000">
                <a:solidFill>
                  <a:schemeClr val="bg1"/>
                </a:solidFill>
                <a:latin typeface="Arial"/>
                <a:ea typeface="+mn-ea"/>
                <a:cs typeface="Arial"/>
              </a:rPr>
              <a:t>math</a:t>
            </a:r>
            <a:r>
              <a:rPr kumimoji="0" lang="en-US" sz="2000" i="0" u="none" strike="noStrike" kern="1200" cap="none" spc="0" normalizeH="0" baseline="0" noProof="0">
                <a:ln>
                  <a:noFill/>
                </a:ln>
                <a:solidFill>
                  <a:schemeClr val="bg1"/>
                </a:solidFill>
                <a:effectLst/>
                <a:uLnTx/>
                <a:uFillTx/>
                <a:latin typeface="Arial"/>
                <a:ea typeface="+mn-ea"/>
                <a:cs typeface="Arial"/>
              </a:rPr>
              <a:t>, </a:t>
            </a:r>
            <a:r>
              <a:rPr lang="en-US" sz="2000">
                <a:solidFill>
                  <a:schemeClr val="bg1"/>
                </a:solidFill>
                <a:latin typeface="Arial"/>
                <a:ea typeface="+mn-ea"/>
                <a:cs typeface="Arial"/>
              </a:rPr>
              <a:t>coding</a:t>
            </a:r>
            <a:r>
              <a:rPr kumimoji="0" lang="en-US" sz="2000" i="0" u="none" strike="noStrike" kern="1200" cap="none" spc="0" normalizeH="0" baseline="0" noProof="0">
                <a:ln>
                  <a:noFill/>
                </a:ln>
                <a:solidFill>
                  <a:schemeClr val="bg1"/>
                </a:solidFill>
                <a:effectLst/>
                <a:uLnTx/>
                <a:uFillTx/>
                <a:latin typeface="Arial"/>
                <a:ea typeface="+mn-ea"/>
                <a:cs typeface="Arial"/>
              </a:rPr>
              <a:t>, </a:t>
            </a:r>
            <a:r>
              <a:rPr lang="en-US" sz="2000">
                <a:solidFill>
                  <a:schemeClr val="bg1"/>
                </a:solidFill>
                <a:latin typeface="Arial"/>
                <a:ea typeface="+mn-ea"/>
                <a:cs typeface="Arial"/>
              </a:rPr>
              <a:t>you name it</a:t>
            </a:r>
            <a:r>
              <a:rPr kumimoji="0" lang="en-US" sz="2000" i="0" u="none" strike="noStrike" kern="1200" cap="none" spc="0" normalizeH="0" baseline="0" noProof="0">
                <a:ln>
                  <a:noFill/>
                </a:ln>
                <a:solidFill>
                  <a:schemeClr val="bg1"/>
                </a:solidFill>
                <a:effectLst/>
                <a:uLnTx/>
                <a:uFillTx/>
                <a:latin typeface="Arial"/>
                <a:ea typeface="+mn-ea"/>
                <a:cs typeface="Arial"/>
              </a:rPr>
              <a:t>, </a:t>
            </a:r>
            <a:r>
              <a:rPr lang="en-US" sz="2000">
                <a:solidFill>
                  <a:schemeClr val="bg1"/>
                </a:solidFill>
                <a:latin typeface="Arial"/>
                <a:ea typeface="+mn-ea"/>
                <a:cs typeface="Arial"/>
              </a:rPr>
              <a:t>is for them</a:t>
            </a:r>
            <a:r>
              <a:rPr kumimoji="0" lang="en-US" sz="2000" i="0" u="none" strike="noStrike" kern="1200" cap="none" spc="0" normalizeH="0" baseline="0" noProof="0">
                <a:ln>
                  <a:noFill/>
                </a:ln>
                <a:solidFill>
                  <a:schemeClr val="bg1"/>
                </a:solidFill>
                <a:effectLst/>
                <a:uLnTx/>
                <a:uFillTx/>
                <a:latin typeface="Arial"/>
                <a:ea typeface="+mn-ea"/>
                <a:cs typeface="Arial"/>
              </a:rPr>
              <a:t>. </a:t>
            </a:r>
            <a:r>
              <a:rPr lang="en-US" sz="2000">
                <a:solidFill>
                  <a:schemeClr val="bg1"/>
                </a:solidFill>
                <a:latin typeface="Arial"/>
                <a:ea typeface="+mn-ea"/>
                <a:cs typeface="Arial"/>
              </a:rPr>
              <a:t>You’re unlearning a thing, and you’re learning a new skill." </a:t>
            </a:r>
            <a:br>
              <a:rPr lang="en-US">
                <a:ea typeface="+mn-ea"/>
              </a:rPr>
            </a:br>
            <a:br>
              <a:rPr lang="en-US" sz="2000">
                <a:latin typeface="Arial"/>
                <a:ea typeface="+mn-ea"/>
                <a:cs typeface="Arial"/>
              </a:rPr>
            </a:br>
            <a:r>
              <a:rPr lang="en-US" sz="2000">
                <a:solidFill>
                  <a:schemeClr val="bg1"/>
                </a:solidFill>
                <a:latin typeface="Arial"/>
                <a:ea typeface="+mn-ea"/>
                <a:cs typeface="Arial"/>
              </a:rPr>
              <a:t>—Olivia, Coding Workshop Organizer</a:t>
            </a:r>
            <a:endParaRPr lang="en-US" sz="2000">
              <a:solidFill>
                <a:schemeClr val="bg1"/>
              </a:solidFill>
              <a:ea typeface="+mn-ea"/>
            </a:endParaRPr>
          </a:p>
        </p:txBody>
      </p:sp>
      <p:cxnSp>
        <p:nvCxnSpPr>
          <p:cNvPr id="5" name="Straight Connector 4">
            <a:extLst>
              <a:ext uri="{FF2B5EF4-FFF2-40B4-BE49-F238E27FC236}">
                <a16:creationId xmlns:a16="http://schemas.microsoft.com/office/drawing/2014/main" id="{E5A20F54-59C4-8245-B7C8-F228B9C8BBF4}"/>
              </a:ext>
              <a:ext uri="{C183D7F6-B498-43B3-948B-1728B52AA6E4}">
                <adec:decorative xmlns:adec="http://schemas.microsoft.com/office/drawing/2017/decorative" val="1"/>
              </a:ext>
            </a:extLst>
          </p:cNvPr>
          <p:cNvCxnSpPr>
            <a:cxnSpLocks/>
          </p:cNvCxnSpPr>
          <p:nvPr/>
        </p:nvCxnSpPr>
        <p:spPr>
          <a:xfrm>
            <a:off x="4843461" y="5222078"/>
            <a:ext cx="2419350" cy="0"/>
          </a:xfrm>
          <a:prstGeom prst="line">
            <a:avLst/>
          </a:prstGeom>
          <a:ln w="69850">
            <a:solidFill>
              <a:srgbClr val="FCC100"/>
            </a:solidFill>
          </a:ln>
        </p:spPr>
        <p:style>
          <a:lnRef idx="1">
            <a:schemeClr val="accent1"/>
          </a:lnRef>
          <a:fillRef idx="0">
            <a:schemeClr val="accent1"/>
          </a:fillRef>
          <a:effectRef idx="0">
            <a:schemeClr val="accent1"/>
          </a:effectRef>
          <a:fontRef idx="minor">
            <a:schemeClr val="tx1"/>
          </a:fontRef>
        </p:style>
      </p:cxnSp>
      <p:pic>
        <p:nvPicPr>
          <p:cNvPr id="7" name="Picture 6" descr="Embry-Riddle Aeronautical University wordmark.">
            <a:extLst>
              <a:ext uri="{FF2B5EF4-FFF2-40B4-BE49-F238E27FC236}">
                <a16:creationId xmlns:a16="http://schemas.microsoft.com/office/drawing/2014/main" id="{11EF63C0-CD32-9047-860B-BD52C2E5D159}"/>
              </a:ext>
            </a:extLst>
          </p:cNvPr>
          <p:cNvPicPr>
            <a:picLocks noChangeAspect="1"/>
          </p:cNvPicPr>
          <p:nvPr/>
        </p:nvPicPr>
        <p:blipFill>
          <a:blip r:embed="rId3"/>
          <a:stretch>
            <a:fillRect/>
          </a:stretch>
        </p:blipFill>
        <p:spPr>
          <a:xfrm>
            <a:off x="5080000" y="6097536"/>
            <a:ext cx="2032000" cy="338667"/>
          </a:xfrm>
          <a:prstGeom prst="rect">
            <a:avLst/>
          </a:prstGeom>
        </p:spPr>
      </p:pic>
    </p:spTree>
    <p:extLst>
      <p:ext uri="{BB962C8B-B14F-4D97-AF65-F5344CB8AC3E}">
        <p14:creationId xmlns:p14="http://schemas.microsoft.com/office/powerpoint/2010/main" val="1990568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3EB737A-40F8-C64B-A2DD-3DEEDBC17008}"/>
              </a:ext>
              <a:ext uri="{C183D7F6-B498-43B3-948B-1728B52AA6E4}">
                <adec:decorative xmlns:adec="http://schemas.microsoft.com/office/drawing/2017/decorative" val="1"/>
              </a:ext>
            </a:extLst>
          </p:cNvPr>
          <p:cNvCxnSpPr>
            <a:cxnSpLocks/>
          </p:cNvCxnSpPr>
          <p:nvPr/>
        </p:nvCxnSpPr>
        <p:spPr>
          <a:xfrm>
            <a:off x="4843461" y="1635922"/>
            <a:ext cx="2419350" cy="0"/>
          </a:xfrm>
          <a:prstGeom prst="line">
            <a:avLst/>
          </a:prstGeom>
          <a:ln w="69850">
            <a:solidFill>
              <a:srgbClr val="FCC1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B35FF4F-EE20-8B43-87A7-A7F65C82E1CB}"/>
              </a:ext>
            </a:extLst>
          </p:cNvPr>
          <p:cNvSpPr txBox="1">
            <a:spLocks noGrp="1"/>
          </p:cNvSpPr>
          <p:nvPr>
            <p:ph type="title" idx="4294967295"/>
          </p:nvPr>
        </p:nvSpPr>
        <p:spPr>
          <a:xfrm>
            <a:off x="2151542" y="1839945"/>
            <a:ext cx="7888646" cy="3170074"/>
          </a:xfrm>
          <a:prstGeom prst="rect">
            <a:avLst/>
          </a:prstGeom>
          <a:noFill/>
          <a:ln>
            <a:noFill/>
            <a:prstDash/>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ctr">
              <a:lnSpc>
                <a:spcPct val="100000"/>
              </a:lnSpc>
              <a:spcBef>
                <a:spcPts val="0"/>
              </a:spcBef>
              <a:tabLst>
                <a:tab pos="3590925" algn="l"/>
              </a:tabLst>
              <a:defRPr/>
            </a:pPr>
            <a:r>
              <a:rPr lang="en-US" sz="2000">
                <a:solidFill>
                  <a:schemeClr val="bg1"/>
                </a:solidFill>
                <a:latin typeface="Arial"/>
                <a:ea typeface="+mn-ea"/>
                <a:cs typeface="Arial"/>
              </a:rPr>
              <a:t>"You’re not just teaching somebody a programming language on a Saturday morning, you’re introducing them to</a:t>
            </a:r>
            <a:r>
              <a:rPr lang="en-US" sz="2000" b="1">
                <a:solidFill>
                  <a:schemeClr val="bg1"/>
                </a:solidFill>
                <a:latin typeface="Arial"/>
                <a:ea typeface="+mn-ea"/>
                <a:cs typeface="Arial"/>
              </a:rPr>
              <a:t> an entirely different community and ways of talking and collaborating...</a:t>
            </a:r>
            <a:br>
              <a:rPr lang="en-US" sz="2000" b="1">
                <a:latin typeface="Arial"/>
                <a:ea typeface="+mn-ea"/>
                <a:cs typeface="Arial"/>
              </a:rPr>
            </a:br>
            <a:br>
              <a:rPr lang="en-US" sz="2000">
                <a:latin typeface="Arial"/>
                <a:ea typeface="+mn-ea"/>
                <a:cs typeface="Arial"/>
              </a:rPr>
            </a:br>
            <a:r>
              <a:rPr lang="en-US" sz="2000">
                <a:solidFill>
                  <a:schemeClr val="bg1"/>
                </a:solidFill>
                <a:latin typeface="Arial"/>
                <a:ea typeface="+mn-ea"/>
                <a:cs typeface="Arial"/>
              </a:rPr>
              <a:t>It’s never just about syntax. You can learn the syntax in a couple of weeks, [but] that’s not the killer feature of the community. </a:t>
            </a:r>
            <a:r>
              <a:rPr lang="en-US" sz="2000" b="1">
                <a:solidFill>
                  <a:schemeClr val="bg1"/>
                </a:solidFill>
                <a:latin typeface="Arial"/>
                <a:ea typeface="+mn-ea"/>
                <a:cs typeface="Arial"/>
              </a:rPr>
              <a:t>The killer feature is if I need help, can I go into this community and ask a question and have somebody point me in the right direction?</a:t>
            </a:r>
            <a:r>
              <a:rPr lang="en-US" sz="2000">
                <a:solidFill>
                  <a:schemeClr val="bg1"/>
                </a:solidFill>
                <a:latin typeface="Arial"/>
                <a:ea typeface="+mn-ea"/>
                <a:cs typeface="Arial"/>
              </a:rPr>
              <a:t>"</a:t>
            </a:r>
            <a:br>
              <a:rPr lang="en-US" sz="2000">
                <a:latin typeface="Arial"/>
                <a:ea typeface="+mn-ea"/>
                <a:cs typeface="Arial"/>
              </a:rPr>
            </a:br>
            <a:br>
              <a:rPr lang="en-US" sz="2000">
                <a:ea typeface="+mn-ea"/>
              </a:rPr>
            </a:br>
            <a:r>
              <a:rPr lang="en-US" sz="2000">
                <a:solidFill>
                  <a:schemeClr val="bg1"/>
                </a:solidFill>
                <a:latin typeface="Arial"/>
                <a:ea typeface="+mn-ea"/>
                <a:cs typeface="Arial"/>
              </a:rPr>
              <a:t>—Danny, Coding Bootcamp Instructor</a:t>
            </a:r>
            <a:endParaRPr lang="en-US" sz="2000">
              <a:solidFill>
                <a:schemeClr val="bg1"/>
              </a:solidFill>
              <a:ea typeface="+mn-ea"/>
            </a:endParaRPr>
          </a:p>
        </p:txBody>
      </p:sp>
      <p:cxnSp>
        <p:nvCxnSpPr>
          <p:cNvPr id="5" name="Straight Connector 4">
            <a:extLst>
              <a:ext uri="{FF2B5EF4-FFF2-40B4-BE49-F238E27FC236}">
                <a16:creationId xmlns:a16="http://schemas.microsoft.com/office/drawing/2014/main" id="{E5A20F54-59C4-8245-B7C8-F228B9C8BBF4}"/>
              </a:ext>
              <a:ext uri="{C183D7F6-B498-43B3-948B-1728B52AA6E4}">
                <adec:decorative xmlns:adec="http://schemas.microsoft.com/office/drawing/2017/decorative" val="1"/>
              </a:ext>
            </a:extLst>
          </p:cNvPr>
          <p:cNvCxnSpPr>
            <a:cxnSpLocks/>
          </p:cNvCxnSpPr>
          <p:nvPr/>
        </p:nvCxnSpPr>
        <p:spPr>
          <a:xfrm>
            <a:off x="4843461" y="5222078"/>
            <a:ext cx="2419350" cy="0"/>
          </a:xfrm>
          <a:prstGeom prst="line">
            <a:avLst/>
          </a:prstGeom>
          <a:ln w="69850">
            <a:solidFill>
              <a:srgbClr val="FCC100"/>
            </a:solidFill>
          </a:ln>
        </p:spPr>
        <p:style>
          <a:lnRef idx="1">
            <a:schemeClr val="accent1"/>
          </a:lnRef>
          <a:fillRef idx="0">
            <a:schemeClr val="accent1"/>
          </a:fillRef>
          <a:effectRef idx="0">
            <a:schemeClr val="accent1"/>
          </a:effectRef>
          <a:fontRef idx="minor">
            <a:schemeClr val="tx1"/>
          </a:fontRef>
        </p:style>
      </p:cxnSp>
      <p:pic>
        <p:nvPicPr>
          <p:cNvPr id="7" name="Picture 6" descr="Embry-Riddle Aeronautical University wordmark.">
            <a:extLst>
              <a:ext uri="{FF2B5EF4-FFF2-40B4-BE49-F238E27FC236}">
                <a16:creationId xmlns:a16="http://schemas.microsoft.com/office/drawing/2014/main" id="{11EF63C0-CD32-9047-860B-BD52C2E5D159}"/>
              </a:ext>
            </a:extLst>
          </p:cNvPr>
          <p:cNvPicPr>
            <a:picLocks noChangeAspect="1"/>
          </p:cNvPicPr>
          <p:nvPr/>
        </p:nvPicPr>
        <p:blipFill>
          <a:blip r:embed="rId3"/>
          <a:stretch>
            <a:fillRect/>
          </a:stretch>
        </p:blipFill>
        <p:spPr>
          <a:xfrm>
            <a:off x="5080000" y="6097536"/>
            <a:ext cx="2032000" cy="338667"/>
          </a:xfrm>
          <a:prstGeom prst="rect">
            <a:avLst/>
          </a:prstGeom>
        </p:spPr>
      </p:pic>
    </p:spTree>
    <p:extLst>
      <p:ext uri="{BB962C8B-B14F-4D97-AF65-F5344CB8AC3E}">
        <p14:creationId xmlns:p14="http://schemas.microsoft.com/office/powerpoint/2010/main" val="3717280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l">
          <a:lnSpc>
            <a:spcPct val="150000"/>
          </a:lnSpc>
          <a:defRPr sz="1600" b="1"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defPPr>
      </a:lstStyle>
    </a:spDef>
    <a:txDef>
      <a:spPr/>
      <a:bodyPr lIns="91416" tIns="45708" rIns="91416" bIns="45708" anchor="t"/>
      <a:lstStyle>
        <a:defPPr algn="l" fontAlgn="auto">
          <a:spcAft>
            <a:spcPts val="0"/>
          </a:spcAft>
          <a:tabLst>
            <a:tab pos="3590925" algn="l"/>
          </a:tabLst>
          <a:defRPr sz="900" b="1" spc="600" dirty="0" smtClean="0">
            <a:solidFill>
              <a:schemeClr val="bg1">
                <a:lumMod val="65000"/>
              </a:schemeClr>
            </a:solidFill>
            <a:latin typeface="Arial" panose="020B0604020202020204" pitchFamily="34" charset="0"/>
            <a:ea typeface="Roboto"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41b7ff091aec529c3daf81507e8b0ec8">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3353ca290599b369a1ae03541399586"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Props1.xml><?xml version="1.0" encoding="utf-8"?>
<ds:datastoreItem xmlns:ds="http://schemas.openxmlformats.org/officeDocument/2006/customXml" ds:itemID="{102E23C9-4F26-40CC-8E0E-B04B317BD3EA}"/>
</file>

<file path=customXml/itemProps2.xml><?xml version="1.0" encoding="utf-8"?>
<ds:datastoreItem xmlns:ds="http://schemas.openxmlformats.org/officeDocument/2006/customXml" ds:itemID="{81319263-1834-4DB9-88BE-B649B972CB97}">
  <ds:schemaRefs>
    <ds:schemaRef ds:uri="http://schemas.microsoft.com/sharepoint/v3/contenttype/forms"/>
  </ds:schemaRefs>
</ds:datastoreItem>
</file>

<file path=customXml/itemProps3.xml><?xml version="1.0" encoding="utf-8"?>
<ds:datastoreItem xmlns:ds="http://schemas.openxmlformats.org/officeDocument/2006/customXml" ds:itemID="{0F0A8C37-5927-46AA-9C81-6FE423D3814D}">
  <ds:schemaRefs>
    <ds:schemaRef ds:uri="http://schemas.microsoft.com/office/2006/metadata/properties"/>
    <ds:schemaRef ds:uri="http://www.w3.org/2000/xmlns/"/>
    <ds:schemaRef ds:uri="f532e0b6-fc68-440b-81af-cff51d2664cf"/>
    <ds:schemaRef ds:uri="http://schemas.microsoft.com/office/infopath/2007/PartnerControls"/>
    <ds:schemaRef ds:uri="ea3753d0-ecf1-41d2-8ef7-8a841ce9cadc"/>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Facilitating Women's Success in Software Engineering through non-traditional Educational Environments</vt:lpstr>
      <vt:lpstr>Introduction</vt:lpstr>
      <vt:lpstr>PowerPoint Presentation</vt:lpstr>
      <vt:lpstr>Previous Research</vt:lpstr>
      <vt:lpstr>Data Collection &amp; Analysis Methods</vt:lpstr>
      <vt:lpstr>Data Collection Sites</vt:lpstr>
      <vt:lpstr>Preliminary Findings</vt:lpstr>
      <vt:lpstr>"I’m teaching women how to code. But it’s bigger than that. What I’m really teaching them how to do is how to unlearn what they’ve been taught. A lot of women of color, or women in general, have not been taught that science, math, coding, you name it, is for them. You’re unlearning a thing, and you’re learning a new skill."   —Olivia, Coding Workshop Organizer</vt:lpstr>
      <vt:lpstr>"You’re not just teaching somebody a programming language on a Saturday morning, you’re introducing them to an entirely different community and ways of talking and collaborating...  It’s never just about syntax. You can learn the syntax in a couple of weeks, [but] that’s not the killer feature of the community. The killer feature is if I need help, can I go into this community and ask a question and have somebody point me in the right direction?"  —Danny, Coding Bootcamp Instructor</vt:lpstr>
      <vt:lpstr>"We need to be careful as a society not to reduce coding to just the hard skill sets, because a lot of problems come from not marrying the machine understanding with human understanding….   In the 90s you would have computer viruses. They would get transmitted, but you [could] change the machines and make them more virus-proof. Nowadays, [for] things that go viral like fake news on social media, your transmitters are humans, and we can’t reengineer the humans."  —Kassandra, Coding Workshop Participant</vt:lpstr>
      <vt:lpstr>Implications</vt:lpstr>
      <vt:lpstr>Challenges</vt:lpstr>
      <vt:lpstr>Future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Crystal S.</dc:creator>
  <cp:lastModifiedBy>Clerget, Abigail S.</cp:lastModifiedBy>
  <cp:revision>63</cp:revision>
  <dcterms:created xsi:type="dcterms:W3CDTF">2021-04-05T14:03:31Z</dcterms:created>
  <dcterms:modified xsi:type="dcterms:W3CDTF">2025-04-05T02:49:21Z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y fmtid="{D5CDD505-2E9C-101B-9397-08002B2CF9AE}" pid="3" name="MediaServiceImageTags">
    <vt:lpwstr/>
  </property>
  <property fmtid="{D5CDD505-2E9C-101B-9397-08002B2CF9AE}" pid="4" name="Order">
    <vt:lpwstr>378000.000000000</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